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3" r:id="rId2"/>
    <p:sldMasterId id="2147483687" r:id="rId3"/>
    <p:sldMasterId id="2147483980" r:id="rId4"/>
  </p:sldMasterIdLst>
  <p:notesMasterIdLst>
    <p:notesMasterId r:id="rId93"/>
  </p:notesMasterIdLst>
  <p:sldIdLst>
    <p:sldId id="403" r:id="rId5"/>
    <p:sldId id="470" r:id="rId6"/>
    <p:sldId id="602" r:id="rId7"/>
    <p:sldId id="603" r:id="rId8"/>
    <p:sldId id="573" r:id="rId9"/>
    <p:sldId id="571" r:id="rId10"/>
    <p:sldId id="405" r:id="rId11"/>
    <p:sldId id="588" r:id="rId12"/>
    <p:sldId id="597" r:id="rId13"/>
    <p:sldId id="598" r:id="rId14"/>
    <p:sldId id="599" r:id="rId15"/>
    <p:sldId id="586" r:id="rId16"/>
    <p:sldId id="620" r:id="rId17"/>
    <p:sldId id="621" r:id="rId18"/>
    <p:sldId id="619" r:id="rId19"/>
    <p:sldId id="611" r:id="rId20"/>
    <p:sldId id="612" r:id="rId21"/>
    <p:sldId id="615" r:id="rId22"/>
    <p:sldId id="616" r:id="rId23"/>
    <p:sldId id="622" r:id="rId24"/>
    <p:sldId id="600" r:id="rId25"/>
    <p:sldId id="601" r:id="rId26"/>
    <p:sldId id="605" r:id="rId27"/>
    <p:sldId id="606" r:id="rId28"/>
    <p:sldId id="607" r:id="rId29"/>
    <p:sldId id="608" r:id="rId30"/>
    <p:sldId id="609" r:id="rId31"/>
    <p:sldId id="610" r:id="rId32"/>
    <p:sldId id="626" r:id="rId33"/>
    <p:sldId id="623" r:id="rId34"/>
    <p:sldId id="625" r:id="rId35"/>
    <p:sldId id="624" r:id="rId36"/>
    <p:sldId id="581" r:id="rId37"/>
    <p:sldId id="438" r:id="rId38"/>
    <p:sldId id="445" r:id="rId39"/>
    <p:sldId id="440" r:id="rId40"/>
    <p:sldId id="442" r:id="rId41"/>
    <p:sldId id="443" r:id="rId42"/>
    <p:sldId id="444" r:id="rId43"/>
    <p:sldId id="407" r:id="rId44"/>
    <p:sldId id="408" r:id="rId45"/>
    <p:sldId id="406" r:id="rId46"/>
    <p:sldId id="397" r:id="rId47"/>
    <p:sldId id="398" r:id="rId48"/>
    <p:sldId id="572" r:id="rId49"/>
    <p:sldId id="517" r:id="rId50"/>
    <p:sldId id="545" r:id="rId51"/>
    <p:sldId id="546" r:id="rId52"/>
    <p:sldId id="589" r:id="rId53"/>
    <p:sldId id="590" r:id="rId54"/>
    <p:sldId id="259" r:id="rId55"/>
    <p:sldId id="412" r:id="rId56"/>
    <p:sldId id="591" r:id="rId57"/>
    <p:sldId id="501" r:id="rId58"/>
    <p:sldId id="502" r:id="rId59"/>
    <p:sldId id="583" r:id="rId60"/>
    <p:sldId id="477" r:id="rId61"/>
    <p:sldId id="498" r:id="rId62"/>
    <p:sldId id="504" r:id="rId63"/>
    <p:sldId id="505" r:id="rId64"/>
    <p:sldId id="491" r:id="rId65"/>
    <p:sldId id="478" r:id="rId66"/>
    <p:sldId id="604" r:id="rId67"/>
    <p:sldId id="516" r:id="rId68"/>
    <p:sldId id="396" r:id="rId69"/>
    <p:sldId id="476" r:id="rId70"/>
    <p:sldId id="464" r:id="rId71"/>
    <p:sldId id="594" r:id="rId72"/>
    <p:sldId id="453" r:id="rId73"/>
    <p:sldId id="458" r:id="rId74"/>
    <p:sldId id="596" r:id="rId75"/>
    <p:sldId id="459" r:id="rId76"/>
    <p:sldId id="460" r:id="rId77"/>
    <p:sldId id="462" r:id="rId78"/>
    <p:sldId id="468" r:id="rId79"/>
    <p:sldId id="564" r:id="rId80"/>
    <p:sldId id="565" r:id="rId81"/>
    <p:sldId id="566" r:id="rId82"/>
    <p:sldId id="567" r:id="rId83"/>
    <p:sldId id="563" r:id="rId84"/>
    <p:sldId id="474" r:id="rId85"/>
    <p:sldId id="472" r:id="rId86"/>
    <p:sldId id="466" r:id="rId87"/>
    <p:sldId id="467" r:id="rId88"/>
    <p:sldId id="465" r:id="rId89"/>
    <p:sldId id="578" r:id="rId90"/>
    <p:sldId id="414" r:id="rId91"/>
    <p:sldId id="463" r:id="rId92"/>
  </p:sldIdLst>
  <p:sldSz cx="9144000" cy="6858000" type="screen4x3"/>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tiria Koloutsou" initials="SK" lastIdx="2" clrIdx="0">
    <p:extLst>
      <p:ext uri="{19B8F6BF-5375-455C-9EA6-DF929625EA0E}">
        <p15:presenceInfo xmlns:p15="http://schemas.microsoft.com/office/powerpoint/2012/main" userId="f2b6a3dbba20f7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55CB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94014" autoAdjust="0"/>
  </p:normalViewPr>
  <p:slideViewPr>
    <p:cSldViewPr>
      <p:cViewPr varScale="1">
        <p:scale>
          <a:sx n="72" d="100"/>
          <a:sy n="72" d="100"/>
        </p:scale>
        <p:origin x="38" y="1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5760"/>
          </a:xfrm>
          <a:prstGeom prst="rect">
            <a:avLst/>
          </a:prstGeom>
        </p:spPr>
        <p:txBody>
          <a:bodyPr vert="horz" lIns="96661" tIns="48331" rIns="96661" bIns="48331" rtlCol="0"/>
          <a:lstStyle>
            <a:lvl1pPr algn="r">
              <a:defRPr sz="1300"/>
            </a:lvl1pPr>
          </a:lstStyle>
          <a:p>
            <a:fld id="{DEF52088-7BB8-432E-B891-EF7C1F539816}" type="datetimeFigureOut">
              <a:rPr lang="en-US" smtClean="0"/>
              <a:pPr/>
              <a:t>8/14/2023</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6661" tIns="48331" rIns="96661" bIns="48331" rtlCol="0" anchor="b"/>
          <a:lstStyle>
            <a:lvl1pPr algn="r">
              <a:defRPr sz="1300"/>
            </a:lvl1pPr>
          </a:lstStyle>
          <a:p>
            <a:fld id="{9BAC0AB0-AD3E-47C1-B70B-9D9BFCDECF25}" type="slidenum">
              <a:rPr lang="en-US" smtClean="0"/>
              <a:pPr/>
              <a:t>‹#›</a:t>
            </a:fld>
            <a:endParaRPr lang="en-US"/>
          </a:p>
        </p:txBody>
      </p:sp>
    </p:spTree>
    <p:extLst>
      <p:ext uri="{BB962C8B-B14F-4D97-AF65-F5344CB8AC3E}">
        <p14:creationId xmlns:p14="http://schemas.microsoft.com/office/powerpoint/2010/main" val="2337134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https://express.adobe.com/tools/qr-code-generator/#</a:t>
            </a:r>
          </a:p>
        </p:txBody>
      </p:sp>
      <p:sp>
        <p:nvSpPr>
          <p:cNvPr id="4" name="Slide Number Placeholder 3"/>
          <p:cNvSpPr>
            <a:spLocks noGrp="1"/>
          </p:cNvSpPr>
          <p:nvPr>
            <p:ph type="sldNum" sz="quarter" idx="5"/>
          </p:nvPr>
        </p:nvSpPr>
        <p:spPr/>
        <p:txBody>
          <a:bodyPr/>
          <a:lstStyle/>
          <a:p>
            <a:fld id="{9BAC0AB0-AD3E-47C1-B70B-9D9BFCDECF25}" type="slidenum">
              <a:rPr lang="en-US" smtClean="0"/>
              <a:pPr/>
              <a:t>3</a:t>
            </a:fld>
            <a:endParaRPr lang="en-US"/>
          </a:p>
        </p:txBody>
      </p:sp>
    </p:spTree>
    <p:extLst>
      <p:ext uri="{BB962C8B-B14F-4D97-AF65-F5344CB8AC3E}">
        <p14:creationId xmlns:p14="http://schemas.microsoft.com/office/powerpoint/2010/main" val="309795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57</a:t>
            </a:fld>
            <a:endParaRPr lang="en-US"/>
          </a:p>
        </p:txBody>
      </p:sp>
    </p:spTree>
    <p:extLst>
      <p:ext uri="{BB962C8B-B14F-4D97-AF65-F5344CB8AC3E}">
        <p14:creationId xmlns:p14="http://schemas.microsoft.com/office/powerpoint/2010/main" val="1607933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AC0AB0-AD3E-47C1-B70B-9D9BFCDECF25}" type="slidenum">
              <a:rPr lang="en-US" smtClean="0"/>
              <a:pPr/>
              <a:t>59</a:t>
            </a:fld>
            <a:endParaRPr lang="en-US"/>
          </a:p>
        </p:txBody>
      </p:sp>
    </p:spTree>
    <p:extLst>
      <p:ext uri="{BB962C8B-B14F-4D97-AF65-F5344CB8AC3E}">
        <p14:creationId xmlns:p14="http://schemas.microsoft.com/office/powerpoint/2010/main" val="3796254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AC0AB0-AD3E-47C1-B70B-9D9BFCDECF25}" type="slidenum">
              <a:rPr lang="en-US" smtClean="0"/>
              <a:pPr/>
              <a:t>12</a:t>
            </a:fld>
            <a:endParaRPr lang="en-US"/>
          </a:p>
        </p:txBody>
      </p:sp>
    </p:spTree>
    <p:extLst>
      <p:ext uri="{BB962C8B-B14F-4D97-AF65-F5344CB8AC3E}">
        <p14:creationId xmlns:p14="http://schemas.microsoft.com/office/powerpoint/2010/main" val="1771644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AC0AB0-AD3E-47C1-B70B-9D9BFCDECF25}" type="slidenum">
              <a:rPr lang="en-US" smtClean="0"/>
              <a:pPr/>
              <a:t>14</a:t>
            </a:fld>
            <a:endParaRPr lang="en-US"/>
          </a:p>
        </p:txBody>
      </p:sp>
    </p:spTree>
    <p:extLst>
      <p:ext uri="{BB962C8B-B14F-4D97-AF65-F5344CB8AC3E}">
        <p14:creationId xmlns:p14="http://schemas.microsoft.com/office/powerpoint/2010/main" val="3473203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BOD: the amount of oxygen consumed by bacteria and other microorganisms while they decompose organic matter under aerobic conditions.</a:t>
            </a:r>
          </a:p>
        </p:txBody>
      </p:sp>
      <p:sp>
        <p:nvSpPr>
          <p:cNvPr id="4" name="Slide Number Placeholder 3"/>
          <p:cNvSpPr>
            <a:spLocks noGrp="1"/>
          </p:cNvSpPr>
          <p:nvPr>
            <p:ph type="sldNum" sz="quarter" idx="5"/>
          </p:nvPr>
        </p:nvSpPr>
        <p:spPr/>
        <p:txBody>
          <a:bodyPr/>
          <a:lstStyle/>
          <a:p>
            <a:fld id="{9BAC0AB0-AD3E-47C1-B70B-9D9BFCDECF25}" type="slidenum">
              <a:rPr lang="en-US" smtClean="0"/>
              <a:pPr/>
              <a:t>16</a:t>
            </a:fld>
            <a:endParaRPr lang="en-US"/>
          </a:p>
        </p:txBody>
      </p:sp>
    </p:spTree>
    <p:extLst>
      <p:ext uri="{BB962C8B-B14F-4D97-AF65-F5344CB8AC3E}">
        <p14:creationId xmlns:p14="http://schemas.microsoft.com/office/powerpoint/2010/main" val="1132395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CHANGE TO B&amp;W for passed-out</a:t>
            </a: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EEFE95-0FE8-E34B-BC86-1349BEF3B3E7}" type="slidenum">
              <a:rPr lang="en-US" sz="1200">
                <a:latin typeface="Calibri" charset="0"/>
              </a:rPr>
              <a:pPr eaLnBrk="1" hangingPunct="1"/>
              <a:t>35</a:t>
            </a:fld>
            <a:endParaRPr lang="en-US" sz="1200">
              <a:latin typeface="Calibri" charset="0"/>
            </a:endParaRPr>
          </a:p>
        </p:txBody>
      </p:sp>
    </p:spTree>
    <p:extLst>
      <p:ext uri="{BB962C8B-B14F-4D97-AF65-F5344CB8AC3E}">
        <p14:creationId xmlns:p14="http://schemas.microsoft.com/office/powerpoint/2010/main" val="343191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Change to B&amp;W for passed-out</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5AB961-7F8C-C24A-9FD4-14C55DBE4281}" type="slidenum">
              <a:rPr lang="en-US" sz="1200">
                <a:latin typeface="Calibri" charset="0"/>
              </a:rPr>
              <a:pPr eaLnBrk="1" hangingPunct="1"/>
              <a:t>36</a:t>
            </a:fld>
            <a:endParaRPr lang="en-US" sz="1200">
              <a:latin typeface="Calibri" charset="0"/>
            </a:endParaRPr>
          </a:p>
        </p:txBody>
      </p:sp>
    </p:spTree>
    <p:extLst>
      <p:ext uri="{BB962C8B-B14F-4D97-AF65-F5344CB8AC3E}">
        <p14:creationId xmlns:p14="http://schemas.microsoft.com/office/powerpoint/2010/main" val="1778302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What is that SOMETHING?</a:t>
            </a: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8459A24-2854-0C48-A742-A5487E8FEDB8}" type="slidenum">
              <a:rPr lang="en-US" sz="1200">
                <a:latin typeface="Calibri" charset="0"/>
              </a:rPr>
              <a:pPr eaLnBrk="1" hangingPunct="1"/>
              <a:t>38</a:t>
            </a:fld>
            <a:endParaRPr lang="en-US" sz="1200">
              <a:latin typeface="Calibri" charset="0"/>
            </a:endParaRPr>
          </a:p>
        </p:txBody>
      </p:sp>
    </p:spTree>
    <p:extLst>
      <p:ext uri="{BB962C8B-B14F-4D97-AF65-F5344CB8AC3E}">
        <p14:creationId xmlns:p14="http://schemas.microsoft.com/office/powerpoint/2010/main" val="71338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THINK-PAIR-SHARE:</a:t>
            </a:r>
          </a:p>
          <a:p>
            <a:r>
              <a:rPr lang="en-US" dirty="0"/>
              <a:t>How likely are the potential problems to occur?;</a:t>
            </a:r>
            <a:r>
              <a:rPr lang="en-US" baseline="0" dirty="0"/>
              <a:t> </a:t>
            </a:r>
            <a:r>
              <a:rPr lang="en-US" dirty="0"/>
              <a:t>How severe might the potential problems be?</a:t>
            </a:r>
            <a:r>
              <a:rPr lang="en-US" baseline="0" dirty="0"/>
              <a:t> </a:t>
            </a:r>
            <a:r>
              <a:rPr lang="en-US" dirty="0"/>
              <a:t>Is the risk of potential problems tolerable?</a:t>
            </a:r>
            <a:r>
              <a:rPr lang="en-US" baseline="0" dirty="0"/>
              <a:t> </a:t>
            </a:r>
            <a:r>
              <a:rPr lang="en-US" dirty="0"/>
              <a:t>What can/should be done to lessen the risk?</a:t>
            </a:r>
          </a:p>
          <a:p>
            <a:r>
              <a:rPr lang="en-US" dirty="0"/>
              <a:t>It would be great to have an</a:t>
            </a:r>
            <a:r>
              <a:rPr lang="en-US" baseline="0" dirty="0"/>
              <a:t> introduction to types of unwanted outcomes here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17E80D6-BCC6-AB44-89B4-7F0BB41025A4}" type="slidenum">
              <a:rPr lang="en-US" smtClean="0"/>
              <a:pPr>
                <a:defRPr/>
              </a:pPr>
              <a:t>39</a:t>
            </a:fld>
            <a:endParaRPr lang="en-US"/>
          </a:p>
        </p:txBody>
      </p:sp>
    </p:spTree>
    <p:extLst>
      <p:ext uri="{BB962C8B-B14F-4D97-AF65-F5344CB8AC3E}">
        <p14:creationId xmlns:p14="http://schemas.microsoft.com/office/powerpoint/2010/main" val="1163471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AC0AB0-AD3E-47C1-B70B-9D9BFCDECF25}" type="slidenum">
              <a:rPr lang="en-US" smtClean="0"/>
              <a:pPr/>
              <a:t>52</a:t>
            </a:fld>
            <a:endParaRPr lang="en-US"/>
          </a:p>
        </p:txBody>
      </p:sp>
    </p:spTree>
    <p:extLst>
      <p:ext uri="{BB962C8B-B14F-4D97-AF65-F5344CB8AC3E}">
        <p14:creationId xmlns:p14="http://schemas.microsoft.com/office/powerpoint/2010/main" val="2840685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1BBBB3-06C2-4B62-BA76-804C6BBD99EC}"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D07A0B-FF44-46B3-97A6-0F7FA461C7B4}"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4530A-B380-47C0-8D11-054115A1823E}"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68962"/>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0E51794-3593-406F-A5E9-6C01663B3032}" type="datetime1">
              <a:rPr lang="en-US" smtClean="0"/>
              <a:pPr/>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238319"/>
            <a:ext cx="7772400" cy="1500187"/>
          </a:xfrm>
          <a:solidFill>
            <a:srgbClr val="004E00"/>
          </a:solidFill>
        </p:spPr>
        <p:txBody>
          <a:bodyPr lIns="182880" anchor="ctr"/>
          <a:lstStyle>
            <a:lvl1pPr marL="0" indent="0">
              <a:buNone/>
              <a:defRPr sz="32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dirty="0"/>
              <a:t>CEE 202/Fall 2014, Lecture 1</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E1A4CC5-D63D-E146-BE5C-8AA50E96934D}" type="slidenum">
              <a:rPr lang="en-US"/>
              <a:pPr>
                <a:defRPr/>
              </a:pPr>
              <a:t>‹#›</a:t>
            </a:fld>
            <a:endParaRPr lang="en-US"/>
          </a:p>
        </p:txBody>
      </p:sp>
    </p:spTree>
    <p:extLst>
      <p:ext uri="{BB962C8B-B14F-4D97-AF65-F5344CB8AC3E}">
        <p14:creationId xmlns:p14="http://schemas.microsoft.com/office/powerpoint/2010/main" val="554163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609997-F1F9-46B2-AA90-047EE354FE41}"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D38548-8796-458C-9232-6FED99FC5362}"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BCA4FF-C1DE-41F4-86FE-144D5DDB861F}"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F4F005-3D0C-48DB-9989-884A5449D1D8}"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DF7020-3E2E-4D37-B0A9-A08DDFBED5D9}" type="datetime1">
              <a:rPr lang="en-US" smtClean="0"/>
              <a:pPr/>
              <a:t>8/14/2023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45162"/>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25F6889-CC48-42C6-9611-DA60C1553DBD}" type="datetime1">
              <a:rPr lang="en-US" smtClean="0"/>
              <a:pPr/>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4F3BB-6E94-4BF4-81EE-618CE99AD3BC}"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7341A9-5C71-4D9A-B6C7-5C05551B9118}" type="datetime1">
              <a:rPr lang="en-US" smtClean="0"/>
              <a:pPr/>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EC9498-621E-4696-AF8D-8C219D4611C4}" type="datetime1">
              <a:rPr lang="en-US" smtClean="0"/>
              <a:pPr/>
              <a:t>8/14/2023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7312B9-219B-418E-BC24-7145112EEBCF}"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6C8BF-693E-4683-BC85-BF021602375D}"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B27D6B-845D-4B87-83CA-D77767E08664}"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87D6DC-DF7D-4036-B00E-8E59763054DB}"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DF5C8A-FBAE-409C-BBA6-AC61253097D3}" type="datetime1">
              <a:rPr lang="en-US" smtClean="0"/>
              <a:pPr/>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638A76-E8B5-4BA7-AD7C-68513020E972}"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9AD7D1D-3A4D-4675-843C-49A6598FEB51}"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43231E-83B0-4547-BD3D-A0CACAD09BFE}"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0DA8C4-55C7-4132-A619-672E25205DA9}"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43231E-83B0-4547-BD3D-A0CACAD09BFE}"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F4626C-3DAC-4618-9F11-83CD6139603B}"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43231E-83B0-4547-BD3D-A0CACAD09BF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7A67A1-D9D8-48F0-8C52-ACB7C2A4E7ED}"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F46D54A-27E3-47C0-84EA-7D65EC7BC0BB}"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43231E-83B0-4547-BD3D-A0CACAD09BFE}"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5383A-0072-4655-90FC-7CD9348800A6}" type="datetime1">
              <a:rPr lang="en-US" smtClean="0"/>
              <a:pPr/>
              <a:t>8/14/2023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43231E-83B0-4547-BD3D-A0CACAD09BFE}"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B12A0B96-AAA5-47BD-8E24-60C656C06150}" type="datetime1">
              <a:rPr lang="en-US" smtClean="0"/>
              <a:pPr/>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43231E-83B0-4547-BD3D-A0CACAD09BFE}"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CD5658-8DC5-420D-957E-F54E2C5897A8}" type="datetime1">
              <a:rPr lang="en-US" smtClean="0"/>
              <a:pPr/>
              <a:t>8/14/2023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43231E-83B0-4547-BD3D-A0CACAD09BFE}"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DAD1FF-3FB7-4C4F-9811-56F40EA8E9B3}"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43231E-83B0-4547-BD3D-A0CACAD09BFE}"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DFA4AE-A19B-4A4E-951F-4EDE5875ED84}"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43231E-83B0-4547-BD3D-A0CACAD09BFE}"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0695CF-EBEB-46C8-8DED-BACFD822C253}"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43231E-83B0-4547-BD3D-A0CACAD09BFE}" type="slidenum">
              <a:rPr lang="en-US" smtClean="0"/>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DB228B-F801-428F-8B4E-941531DBC430}"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43231E-83B0-4547-BD3D-A0CACAD09BFE}"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A7448D93-9FC5-4204-AA34-42960158D9A4}" type="datetime1">
              <a:rPr lang="en-US" smtClean="0"/>
              <a:pPr/>
              <a:t>8/14/2023</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8CB62BB1-93B2-41D9-A860-4B60755F311C}"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Date Placeholder 2"/>
          <p:cNvSpPr>
            <a:spLocks noGrp="1"/>
          </p:cNvSpPr>
          <p:nvPr>
            <p:ph type="dt" sz="half" idx="10"/>
          </p:nvPr>
        </p:nvSpPr>
        <p:spPr/>
        <p:txBody>
          <a:bodyPr/>
          <a:lstStyle/>
          <a:p>
            <a:fld id="{B30BE598-4210-4F15-8243-996F80AEE8AB}" type="datetime1">
              <a:rPr lang="en-US" smtClean="0"/>
              <a:pPr/>
              <a:t>8/14/2023</a:t>
            </a:fld>
            <a:endParaRPr lang="en-US"/>
          </a:p>
        </p:txBody>
      </p:sp>
      <p:sp>
        <p:nvSpPr>
          <p:cNvPr id="7" name="Footer Placeholder 6"/>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6CE99A-607C-45ED-BC90-3CC334186CA3}"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A9102994-D3C0-43A3-8019-8F3F179D507A}" type="datetime1">
              <a:rPr lang="en-US" smtClean="0"/>
              <a:pPr/>
              <a:t>8/14/2023</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8CB62BB1-93B2-41D9-A860-4B60755F311C}"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E6A9BF1F-AE73-4111-AAE9-703E68B4B156}"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2BB1-93B2-41D9-A860-4B60755F311C}"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6F5B0C4A-0D3E-4808-8A15-62AEB72C3D20}" type="datetime1">
              <a:rPr lang="en-US" smtClean="0"/>
              <a:pPr/>
              <a:t>8/14/2023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B62BB1-93B2-41D9-A860-4B60755F311C}"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49C58DCB-5941-40EF-87C1-D6FDD80A2051}" type="datetime1">
              <a:rPr lang="en-US" smtClean="0"/>
              <a:pPr/>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B62BB1-93B2-41D9-A860-4B60755F311C}"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04604-98F5-4D6A-8866-2C4D9B677AA6}" type="datetime1">
              <a:rPr lang="en-US" smtClean="0"/>
              <a:pPr/>
              <a:t>8/14/2023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B62BB1-93B2-41D9-A860-4B60755F311C}"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9C9F22E-AB9D-4FA1-8FF0-756952FA95C8}"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2BB1-93B2-41D9-A860-4B60755F311C}"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DE7333D-3B2B-4318-B883-AE84B9B2460A}"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62BB1-93B2-41D9-A860-4B60755F311C}"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940C38D-C9C3-4ED0-8D82-957F81B796B5}"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2BB1-93B2-41D9-A860-4B60755F311C}" type="slidenum">
              <a:rPr lang="en-US" smtClean="0"/>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44A9B6E-E73B-43C3-9BBD-533A97B4CB39}" type="datetime1">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62BB1-93B2-41D9-A860-4B60755F311C}"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D9464BD-9D0C-486C-81F3-0F88894C4569}" type="datetime1">
              <a:rPr lang="en-US" smtClean="0"/>
              <a:pPr/>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6F29B9-6F6C-4768-A73F-1C6B2FC31167}" type="datetime1">
              <a:rPr lang="en-US" smtClean="0"/>
              <a:pPr/>
              <a:t>8/14/2023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65BAC6-0CF3-4AC9-B80B-7D6CFCFBC609}" type="datetime1">
              <a:rPr lang="en-US" smtClean="0"/>
              <a:pPr/>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5F10BD-3847-4D42-BA32-EC90FA42893C}" type="datetime1">
              <a:rPr lang="en-US" smtClean="0"/>
              <a:pPr/>
              <a:t>8/14/2023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F03DE5-D1FB-49F2-A21C-9B0BA44DC976}"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BA7723-24FF-4577-8E2D-1D34C3C094BC}" type="datetime1">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EB6A80-5F3A-48F8-9A6D-FBAB30EAD4D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0BE598-4210-4F15-8243-996F80AEE8AB}" type="datetime1">
              <a:rPr lang="en-US" smtClean="0"/>
              <a:pPr/>
              <a:t>8/14/2023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EB6A80-5F3A-48F8-9A6D-FBAB30EAD4D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992" r:id="rId13"/>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432DB7-A1A2-4755-88D6-4F83567AD01E}" type="datetime1">
              <a:rPr lang="en-US" smtClean="0"/>
              <a:pPr/>
              <a:t>8/14/2023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38A76-E8B5-4BA7-AD7C-68513020E9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6" r:id="rId7"/>
    <p:sldLayoutId id="2147483680" r:id="rId8"/>
    <p:sldLayoutId id="2147483681" r:id="rId9"/>
    <p:sldLayoutId id="2147483682" r:id="rId10"/>
    <p:sldLayoutId id="2147483683" r:id="rId11"/>
    <p:sldLayoutId id="2147483684" r:id="rId12"/>
    <p:sldLayoutId id="2147483685" r:id="rId13"/>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457200"/>
            <a:ext cx="8229600" cy="56689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A44BCE-B25E-4EA9-8F36-1412123DE993}" type="datetime1">
              <a:rPr lang="en-US" smtClean="0"/>
              <a:pPr/>
              <a:t>8/14/2023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43231E-83B0-4547-BD3D-A0CACAD09BF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b="0" kern="1200">
          <a:solidFill>
            <a:schemeClr val="tx1"/>
          </a:solidFill>
          <a:latin typeface="Comic Sans MS" pitchFamily="66"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B30BE598-4210-4F15-8243-996F80AEE8AB}" type="datetime1">
              <a:rPr lang="en-US" smtClean="0"/>
              <a:pPr/>
              <a:t>8/14/2023</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99EB6A80-5F3A-48F8-9A6D-FBAB30EAD4DB}"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17" r:id="rId12"/>
  </p:sldLayoutIdLst>
  <p:hf hdr="0" ftr="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twitter.com/matei_zaharia/status/1681678002864943104?s=20" TargetMode="External"/><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hyperlink" Target="https://arstechnica.com/information-technology/2023/07/is-chatgpt-getting-worse-over-time-study-claims-yes-but-others-arent-sur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jf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100yearfloods.org/flooding101/" TargetMode="External"/><Relationship Id="rId2" Type="http://schemas.openxmlformats.org/officeDocument/2006/relationships/hyperlink" Target="http://archive.org/details/SF121" TargetMode="External"/><Relationship Id="rId1" Type="http://schemas.openxmlformats.org/officeDocument/2006/relationships/slideLayout" Target="../slideLayouts/slideLayout2.xml"/><Relationship Id="rId4" Type="http://schemas.openxmlformats.org/officeDocument/2006/relationships/hyperlink" Target="https://www.youtube.com/watch?v=kYUpkPTcqP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ecs.engineering.illinois.edu/career-resources/what-employers-want/"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hyperlink" Target="http://serc.carleton.edu/details/images/251.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7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ivil engineering structures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16" y="0"/>
            <a:ext cx="8452493" cy="68332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379915" y="609600"/>
            <a:ext cx="8452493" cy="1219201"/>
          </a:xfrm>
          <a:solidFill>
            <a:schemeClr val="bg1">
              <a:alpha val="0"/>
            </a:schemeClr>
          </a:solidFill>
        </p:spPr>
        <p:txBody>
          <a:bodyPr>
            <a:noAutofit/>
          </a:bodyPr>
          <a:lstStyle/>
          <a:p>
            <a:r>
              <a:rPr lang="en-US" sz="6600" dirty="0">
                <a:solidFill>
                  <a:schemeClr val="bg1"/>
                </a:solidFill>
                <a:latin typeface="Bookman Old Style" pitchFamily="18" charset="0"/>
              </a:rPr>
              <a:t>WELCOME TO </a:t>
            </a:r>
            <a:br>
              <a:rPr lang="en-US" sz="6600" dirty="0">
                <a:solidFill>
                  <a:schemeClr val="bg1"/>
                </a:solidFill>
                <a:latin typeface="Bookman Old Style" pitchFamily="18" charset="0"/>
              </a:rPr>
            </a:br>
            <a:r>
              <a:rPr lang="en-US" sz="6600" dirty="0">
                <a:solidFill>
                  <a:schemeClr val="bg1"/>
                </a:solidFill>
                <a:latin typeface="Bookman Old Style" pitchFamily="18" charset="0"/>
              </a:rPr>
              <a:t>CEE 202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C2A82E-ABAA-49AE-ACA7-183A1CEF9662}"/>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19F31A4F-0298-4E1A-B9B2-19723891FA3D}"/>
              </a:ext>
            </a:extLst>
          </p:cNvPr>
          <p:cNvSpPr>
            <a:spLocks noGrp="1"/>
          </p:cNvSpPr>
          <p:nvPr>
            <p:ph type="sldNum" sz="quarter" idx="12"/>
          </p:nvPr>
        </p:nvSpPr>
        <p:spPr/>
        <p:txBody>
          <a:bodyPr/>
          <a:lstStyle/>
          <a:p>
            <a:fld id="{99EB6A80-5F3A-48F8-9A6D-FBAB30EAD4DB}" type="slidenum">
              <a:rPr lang="en-US" smtClean="0"/>
              <a:pPr/>
              <a:t>10</a:t>
            </a:fld>
            <a:endParaRPr lang="en-US"/>
          </a:p>
        </p:txBody>
      </p:sp>
      <p:sp>
        <p:nvSpPr>
          <p:cNvPr id="5" name="Content Placeholder 2">
            <a:extLst>
              <a:ext uri="{FF2B5EF4-FFF2-40B4-BE49-F238E27FC236}">
                <a16:creationId xmlns:a16="http://schemas.microsoft.com/office/drawing/2014/main" id="{69CEEE01-AA93-4944-9B04-763E8C3B75F3}"/>
              </a:ext>
            </a:extLst>
          </p:cNvPr>
          <p:cNvSpPr txBox="1">
            <a:spLocks/>
          </p:cNvSpPr>
          <p:nvPr/>
        </p:nvSpPr>
        <p:spPr>
          <a:xfrm>
            <a:off x="489559" y="762000"/>
            <a:ext cx="8229600" cy="490696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altLang="zh-CN" sz="2800" dirty="0">
                <a:solidFill>
                  <a:srgbClr val="0070C0"/>
                </a:solidFill>
                <a:latin typeface="Calisto MT" pitchFamily="18" charset="0"/>
              </a:rPr>
              <a:t>Class</a:t>
            </a:r>
            <a:r>
              <a:rPr lang="zh-CN" altLang="en-US" sz="2800" dirty="0">
                <a:solidFill>
                  <a:srgbClr val="0070C0"/>
                </a:solidFill>
                <a:latin typeface="Calisto MT" pitchFamily="18" charset="0"/>
              </a:rPr>
              <a:t> </a:t>
            </a:r>
            <a:r>
              <a:rPr lang="en-US" sz="2800" dirty="0">
                <a:solidFill>
                  <a:srgbClr val="0070C0"/>
                </a:solidFill>
                <a:latin typeface="Calisto MT" pitchFamily="18" charset="0"/>
              </a:rPr>
              <a:t>CA:</a:t>
            </a:r>
            <a:r>
              <a:rPr lang="zh-CN" altLang="en-US" sz="2800" dirty="0">
                <a:solidFill>
                  <a:srgbClr val="0070C0"/>
                </a:solidFill>
                <a:latin typeface="Calisto MT" pitchFamily="18" charset="0"/>
              </a:rPr>
              <a:t> </a:t>
            </a:r>
            <a:r>
              <a:rPr lang="en-US" sz="2800" dirty="0">
                <a:latin typeface="Calisto MT" pitchFamily="18" charset="0"/>
              </a:rPr>
              <a:t> </a:t>
            </a:r>
          </a:p>
        </p:txBody>
      </p:sp>
    </p:spTree>
    <p:extLst>
      <p:ext uri="{BB962C8B-B14F-4D97-AF65-F5344CB8AC3E}">
        <p14:creationId xmlns:p14="http://schemas.microsoft.com/office/powerpoint/2010/main" val="251001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C2A82E-ABAA-49AE-ACA7-183A1CEF9662}"/>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19F31A4F-0298-4E1A-B9B2-19723891FA3D}"/>
              </a:ext>
            </a:extLst>
          </p:cNvPr>
          <p:cNvSpPr>
            <a:spLocks noGrp="1"/>
          </p:cNvSpPr>
          <p:nvPr>
            <p:ph type="sldNum" sz="quarter" idx="12"/>
          </p:nvPr>
        </p:nvSpPr>
        <p:spPr/>
        <p:txBody>
          <a:bodyPr/>
          <a:lstStyle/>
          <a:p>
            <a:fld id="{99EB6A80-5F3A-48F8-9A6D-FBAB30EAD4DB}" type="slidenum">
              <a:rPr lang="en-US" smtClean="0"/>
              <a:pPr/>
              <a:t>11</a:t>
            </a:fld>
            <a:endParaRPr lang="en-US"/>
          </a:p>
        </p:txBody>
      </p:sp>
      <p:sp>
        <p:nvSpPr>
          <p:cNvPr id="5" name="Content Placeholder 2">
            <a:extLst>
              <a:ext uri="{FF2B5EF4-FFF2-40B4-BE49-F238E27FC236}">
                <a16:creationId xmlns:a16="http://schemas.microsoft.com/office/drawing/2014/main" id="{69CEEE01-AA93-4944-9B04-763E8C3B75F3}"/>
              </a:ext>
            </a:extLst>
          </p:cNvPr>
          <p:cNvSpPr txBox="1">
            <a:spLocks/>
          </p:cNvSpPr>
          <p:nvPr/>
        </p:nvSpPr>
        <p:spPr>
          <a:xfrm>
            <a:off x="489559" y="762000"/>
            <a:ext cx="8229600" cy="490696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altLang="zh-CN" sz="2800" dirty="0">
                <a:solidFill>
                  <a:srgbClr val="0070C0"/>
                </a:solidFill>
                <a:latin typeface="Calisto MT" pitchFamily="18" charset="0"/>
              </a:rPr>
              <a:t>Class</a:t>
            </a:r>
            <a:r>
              <a:rPr lang="zh-CN" altLang="en-US" sz="2800" dirty="0">
                <a:solidFill>
                  <a:srgbClr val="0070C0"/>
                </a:solidFill>
                <a:latin typeface="Calisto MT" pitchFamily="18" charset="0"/>
              </a:rPr>
              <a:t> </a:t>
            </a:r>
            <a:r>
              <a:rPr lang="en-US" sz="2800" dirty="0">
                <a:solidFill>
                  <a:srgbClr val="0070C0"/>
                </a:solidFill>
                <a:latin typeface="Calisto MT" pitchFamily="18" charset="0"/>
              </a:rPr>
              <a:t>CA:</a:t>
            </a:r>
            <a:r>
              <a:rPr lang="zh-CN" altLang="en-US" sz="2800" dirty="0">
                <a:solidFill>
                  <a:srgbClr val="0070C0"/>
                </a:solidFill>
                <a:latin typeface="Calisto MT" pitchFamily="18" charset="0"/>
              </a:rPr>
              <a:t> </a:t>
            </a:r>
            <a:r>
              <a:rPr lang="en-US" sz="2800" dirty="0">
                <a:latin typeface="Calisto MT" pitchFamily="18" charset="0"/>
              </a:rPr>
              <a:t> </a:t>
            </a:r>
          </a:p>
        </p:txBody>
      </p:sp>
    </p:spTree>
    <p:extLst>
      <p:ext uri="{BB962C8B-B14F-4D97-AF65-F5344CB8AC3E}">
        <p14:creationId xmlns:p14="http://schemas.microsoft.com/office/powerpoint/2010/main" val="122785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3321-9576-904E-B9EC-167BCDA9A394}"/>
              </a:ext>
            </a:extLst>
          </p:cNvPr>
          <p:cNvSpPr>
            <a:spLocks noGrp="1"/>
          </p:cNvSpPr>
          <p:nvPr>
            <p:ph type="title"/>
          </p:nvPr>
        </p:nvSpPr>
        <p:spPr/>
        <p:txBody>
          <a:bodyPr>
            <a:normAutofit fontScale="90000"/>
          </a:bodyPr>
          <a:lstStyle/>
          <a:p>
            <a:r>
              <a:rPr lang="en-US" dirty="0"/>
              <a:t>Why should you care about statistics?</a:t>
            </a:r>
          </a:p>
        </p:txBody>
      </p:sp>
      <p:sp>
        <p:nvSpPr>
          <p:cNvPr id="4" name="Date Placeholder 3">
            <a:extLst>
              <a:ext uri="{FF2B5EF4-FFF2-40B4-BE49-F238E27FC236}">
                <a16:creationId xmlns:a16="http://schemas.microsoft.com/office/drawing/2014/main" id="{97FA4512-4BBF-324C-853E-F4386673840B}"/>
              </a:ext>
            </a:extLst>
          </p:cNvPr>
          <p:cNvSpPr>
            <a:spLocks noGrp="1"/>
          </p:cNvSpPr>
          <p:nvPr>
            <p:ph type="dt" sz="half" idx="10"/>
          </p:nvPr>
        </p:nvSpPr>
        <p:spPr/>
        <p:txBody>
          <a:bodyPr/>
          <a:lstStyle/>
          <a:p>
            <a:fld id="{6DE4F3BB-6E94-4BF4-81EE-618CE99AD3BC}" type="datetime1">
              <a:rPr lang="en-US" smtClean="0"/>
              <a:pPr/>
              <a:t>8/14/2023</a:t>
            </a:fld>
            <a:endParaRPr lang="en-US"/>
          </a:p>
        </p:txBody>
      </p:sp>
      <p:sp>
        <p:nvSpPr>
          <p:cNvPr id="5" name="Slide Number Placeholder 4">
            <a:extLst>
              <a:ext uri="{FF2B5EF4-FFF2-40B4-BE49-F238E27FC236}">
                <a16:creationId xmlns:a16="http://schemas.microsoft.com/office/drawing/2014/main" id="{811812AB-5BBC-394F-B173-0E01004C9CAA}"/>
              </a:ext>
            </a:extLst>
          </p:cNvPr>
          <p:cNvSpPr>
            <a:spLocks noGrp="1"/>
          </p:cNvSpPr>
          <p:nvPr>
            <p:ph type="sldNum" sz="quarter" idx="12"/>
          </p:nvPr>
        </p:nvSpPr>
        <p:spPr/>
        <p:txBody>
          <a:bodyPr/>
          <a:lstStyle/>
          <a:p>
            <a:fld id="{99EB6A80-5F3A-48F8-9A6D-FBAB30EAD4DB}" type="slidenum">
              <a:rPr lang="en-US" smtClean="0"/>
              <a:pPr/>
              <a:t>12</a:t>
            </a:fld>
            <a:endParaRPr lang="en-US"/>
          </a:p>
        </p:txBody>
      </p:sp>
      <p:sp>
        <p:nvSpPr>
          <p:cNvPr id="8" name="TextBox 7">
            <a:extLst>
              <a:ext uri="{FF2B5EF4-FFF2-40B4-BE49-F238E27FC236}">
                <a16:creationId xmlns:a16="http://schemas.microsoft.com/office/drawing/2014/main" id="{8BCC078D-85F7-F34D-AA1F-27529A011893}"/>
              </a:ext>
            </a:extLst>
          </p:cNvPr>
          <p:cNvSpPr txBox="1"/>
          <p:nvPr/>
        </p:nvSpPr>
        <p:spPr>
          <a:xfrm>
            <a:off x="778402" y="2407952"/>
            <a:ext cx="2661306" cy="369332"/>
          </a:xfrm>
          <a:prstGeom prst="rect">
            <a:avLst/>
          </a:prstGeom>
          <a:noFill/>
        </p:spPr>
        <p:txBody>
          <a:bodyPr wrap="none" rtlCol="0">
            <a:spAutoFit/>
          </a:bodyPr>
          <a:lstStyle/>
          <a:p>
            <a:r>
              <a:rPr lang="en-US" dirty="0"/>
              <a:t> &gt; $5,000,000,000,000</a:t>
            </a:r>
          </a:p>
        </p:txBody>
      </p:sp>
      <p:pic>
        <p:nvPicPr>
          <p:cNvPr id="13" name="Picture 12">
            <a:extLst>
              <a:ext uri="{FF2B5EF4-FFF2-40B4-BE49-F238E27FC236}">
                <a16:creationId xmlns:a16="http://schemas.microsoft.com/office/drawing/2014/main" id="{14BD719A-DA4A-BE4B-84EC-B899E4AB17A7}"/>
              </a:ext>
            </a:extLst>
          </p:cNvPr>
          <p:cNvPicPr>
            <a:picLocks noChangeAspect="1"/>
          </p:cNvPicPr>
          <p:nvPr/>
        </p:nvPicPr>
        <p:blipFill>
          <a:blip r:embed="rId3"/>
          <a:stretch>
            <a:fillRect/>
          </a:stretch>
        </p:blipFill>
        <p:spPr>
          <a:xfrm>
            <a:off x="1245450" y="2763976"/>
            <a:ext cx="1185723" cy="592862"/>
          </a:xfrm>
          <a:prstGeom prst="rect">
            <a:avLst/>
          </a:prstGeom>
        </p:spPr>
      </p:pic>
      <p:pic>
        <p:nvPicPr>
          <p:cNvPr id="14" name="Picture 13">
            <a:extLst>
              <a:ext uri="{FF2B5EF4-FFF2-40B4-BE49-F238E27FC236}">
                <a16:creationId xmlns:a16="http://schemas.microsoft.com/office/drawing/2014/main" id="{C2B832EE-0B20-E246-A148-B98DDD9DB977}"/>
              </a:ext>
            </a:extLst>
          </p:cNvPr>
          <p:cNvPicPr>
            <a:picLocks noChangeAspect="1"/>
          </p:cNvPicPr>
          <p:nvPr/>
        </p:nvPicPr>
        <p:blipFill>
          <a:blip r:embed="rId4"/>
          <a:stretch>
            <a:fillRect/>
          </a:stretch>
        </p:blipFill>
        <p:spPr>
          <a:xfrm>
            <a:off x="2431173" y="2708374"/>
            <a:ext cx="921365" cy="646331"/>
          </a:xfrm>
          <a:prstGeom prst="rect">
            <a:avLst/>
          </a:prstGeom>
        </p:spPr>
      </p:pic>
      <p:pic>
        <p:nvPicPr>
          <p:cNvPr id="12" name="Picture 11">
            <a:extLst>
              <a:ext uri="{FF2B5EF4-FFF2-40B4-BE49-F238E27FC236}">
                <a16:creationId xmlns:a16="http://schemas.microsoft.com/office/drawing/2014/main" id="{9493AE0F-70E7-4B4E-AF3E-F9DB89D97624}"/>
              </a:ext>
            </a:extLst>
          </p:cNvPr>
          <p:cNvPicPr>
            <a:picLocks noChangeAspect="1"/>
          </p:cNvPicPr>
          <p:nvPr/>
        </p:nvPicPr>
        <p:blipFill>
          <a:blip r:embed="rId5"/>
          <a:stretch>
            <a:fillRect/>
          </a:stretch>
        </p:blipFill>
        <p:spPr>
          <a:xfrm>
            <a:off x="607170" y="2669665"/>
            <a:ext cx="606362" cy="705479"/>
          </a:xfrm>
          <a:prstGeom prst="rect">
            <a:avLst/>
          </a:prstGeom>
        </p:spPr>
      </p:pic>
      <p:sp>
        <p:nvSpPr>
          <p:cNvPr id="3" name="TextBox 2">
            <a:extLst>
              <a:ext uri="{FF2B5EF4-FFF2-40B4-BE49-F238E27FC236}">
                <a16:creationId xmlns:a16="http://schemas.microsoft.com/office/drawing/2014/main" id="{4A916FA1-A6DE-0C00-5C3E-BCED292E76DA}"/>
              </a:ext>
            </a:extLst>
          </p:cNvPr>
          <p:cNvSpPr txBox="1"/>
          <p:nvPr/>
        </p:nvSpPr>
        <p:spPr>
          <a:xfrm>
            <a:off x="3505731" y="2711486"/>
            <a:ext cx="4419600" cy="646331"/>
          </a:xfrm>
          <a:prstGeom prst="rect">
            <a:avLst/>
          </a:prstGeom>
          <a:noFill/>
        </p:spPr>
        <p:txBody>
          <a:bodyPr wrap="square" rtlCol="0">
            <a:spAutoFit/>
          </a:bodyPr>
          <a:lstStyle/>
          <a:p>
            <a:r>
              <a:rPr lang="en-US" dirty="0"/>
              <a:t>Giant and small businesses alike, run on collecting and making sense of data. </a:t>
            </a:r>
          </a:p>
        </p:txBody>
      </p:sp>
      <p:sp>
        <p:nvSpPr>
          <p:cNvPr id="15" name="TextBox 14">
            <a:extLst>
              <a:ext uri="{FF2B5EF4-FFF2-40B4-BE49-F238E27FC236}">
                <a16:creationId xmlns:a16="http://schemas.microsoft.com/office/drawing/2014/main" id="{9A1D9D1D-9FD8-03CC-E22F-E50ABAD37F07}"/>
              </a:ext>
            </a:extLst>
          </p:cNvPr>
          <p:cNvSpPr txBox="1"/>
          <p:nvPr/>
        </p:nvSpPr>
        <p:spPr>
          <a:xfrm>
            <a:off x="487680" y="4114800"/>
            <a:ext cx="8455770" cy="2031325"/>
          </a:xfrm>
          <a:prstGeom prst="rect">
            <a:avLst/>
          </a:prstGeom>
          <a:solidFill>
            <a:schemeClr val="accent3">
              <a:lumMod val="20000"/>
              <a:lumOff val="80000"/>
            </a:schemeClr>
          </a:solidFill>
        </p:spPr>
        <p:txBody>
          <a:bodyPr wrap="square" rtlCol="0">
            <a:spAutoFit/>
          </a:bodyPr>
          <a:lstStyle/>
          <a:p>
            <a:r>
              <a:rPr lang="en-US" dirty="0"/>
              <a:t>Engineers collect and analyze data to help them in the design of products and structures, reliability analysis (how well things work), improving performance of structures, minimizing risk and so much more. </a:t>
            </a:r>
          </a:p>
          <a:p>
            <a:endParaRPr lang="en-US" dirty="0"/>
          </a:p>
          <a:p>
            <a:r>
              <a:rPr lang="en-US" dirty="0"/>
              <a:t>Everything in nature as well as technology and engineering that involves </a:t>
            </a:r>
            <a:r>
              <a:rPr lang="en-US" b="1" dirty="0">
                <a:solidFill>
                  <a:schemeClr val="tx2"/>
                </a:solidFill>
              </a:rPr>
              <a:t>variability</a:t>
            </a:r>
            <a:r>
              <a:rPr lang="en-US" dirty="0"/>
              <a:t> is subject to analysis using probability and statistics.</a:t>
            </a:r>
          </a:p>
          <a:p>
            <a:endParaRPr lang="en-US" dirty="0"/>
          </a:p>
        </p:txBody>
      </p:sp>
    </p:spTree>
    <p:extLst>
      <p:ext uri="{BB962C8B-B14F-4D97-AF65-F5344CB8AC3E}">
        <p14:creationId xmlns:p14="http://schemas.microsoft.com/office/powerpoint/2010/main" val="425906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A244D-89B6-EDE1-5CB5-ADE6A8B92855}"/>
              </a:ext>
            </a:extLst>
          </p:cNvPr>
          <p:cNvSpPr>
            <a:spLocks noGrp="1"/>
          </p:cNvSpPr>
          <p:nvPr>
            <p:ph type="title"/>
          </p:nvPr>
        </p:nvSpPr>
        <p:spPr>
          <a:xfrm>
            <a:off x="381000" y="2590800"/>
            <a:ext cx="8229600" cy="1143000"/>
          </a:xfrm>
        </p:spPr>
        <p:txBody>
          <a:bodyPr>
            <a:normAutofit fontScale="90000"/>
          </a:bodyPr>
          <a:lstStyle/>
          <a:p>
            <a:r>
              <a:rPr lang="en-US" dirty="0">
                <a:solidFill>
                  <a:srgbClr val="0070C0"/>
                </a:solidFill>
              </a:rPr>
              <a:t>Applications of Probability and Statistics in Civil Engineering</a:t>
            </a:r>
          </a:p>
        </p:txBody>
      </p:sp>
      <p:sp>
        <p:nvSpPr>
          <p:cNvPr id="3" name="Date Placeholder 2">
            <a:extLst>
              <a:ext uri="{FF2B5EF4-FFF2-40B4-BE49-F238E27FC236}">
                <a16:creationId xmlns:a16="http://schemas.microsoft.com/office/drawing/2014/main" id="{CADADEB0-72A5-CC38-37D2-083FAEC23113}"/>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DDE4F83E-70D9-792F-1346-AA044D10B96A}"/>
              </a:ext>
            </a:extLst>
          </p:cNvPr>
          <p:cNvSpPr>
            <a:spLocks noGrp="1"/>
          </p:cNvSpPr>
          <p:nvPr>
            <p:ph type="sldNum" sz="quarter" idx="12"/>
          </p:nvPr>
        </p:nvSpPr>
        <p:spPr/>
        <p:txBody>
          <a:bodyPr/>
          <a:lstStyle/>
          <a:p>
            <a:fld id="{99EB6A80-5F3A-48F8-9A6D-FBAB30EAD4DB}" type="slidenum">
              <a:rPr lang="en-US" smtClean="0"/>
              <a:pPr/>
              <a:t>13</a:t>
            </a:fld>
            <a:endParaRPr lang="en-US"/>
          </a:p>
        </p:txBody>
      </p:sp>
    </p:spTree>
    <p:extLst>
      <p:ext uri="{BB962C8B-B14F-4D97-AF65-F5344CB8AC3E}">
        <p14:creationId xmlns:p14="http://schemas.microsoft.com/office/powerpoint/2010/main" val="1127854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3321-9576-904E-B9EC-167BCDA9A394}"/>
              </a:ext>
            </a:extLst>
          </p:cNvPr>
          <p:cNvSpPr>
            <a:spLocks noGrp="1"/>
          </p:cNvSpPr>
          <p:nvPr>
            <p:ph type="title"/>
          </p:nvPr>
        </p:nvSpPr>
        <p:spPr/>
        <p:txBody>
          <a:bodyPr>
            <a:normAutofit/>
          </a:bodyPr>
          <a:lstStyle/>
          <a:p>
            <a:r>
              <a:rPr lang="en-US" dirty="0"/>
              <a:t>Structural Engineering</a:t>
            </a:r>
          </a:p>
        </p:txBody>
      </p:sp>
      <p:sp>
        <p:nvSpPr>
          <p:cNvPr id="4" name="Date Placeholder 3">
            <a:extLst>
              <a:ext uri="{FF2B5EF4-FFF2-40B4-BE49-F238E27FC236}">
                <a16:creationId xmlns:a16="http://schemas.microsoft.com/office/drawing/2014/main" id="{97FA4512-4BBF-324C-853E-F4386673840B}"/>
              </a:ext>
            </a:extLst>
          </p:cNvPr>
          <p:cNvSpPr>
            <a:spLocks noGrp="1"/>
          </p:cNvSpPr>
          <p:nvPr>
            <p:ph type="dt" sz="half" idx="10"/>
          </p:nvPr>
        </p:nvSpPr>
        <p:spPr>
          <a:xfrm>
            <a:off x="533400" y="4690389"/>
            <a:ext cx="2133600" cy="365125"/>
          </a:xfrm>
        </p:spPr>
        <p:txBody>
          <a:bodyPr/>
          <a:lstStyle/>
          <a:p>
            <a:fld id="{6DE4F3BB-6E94-4BF4-81EE-618CE99AD3BC}" type="datetime1">
              <a:rPr lang="en-US" smtClean="0"/>
              <a:pPr/>
              <a:t>8/14/2023</a:t>
            </a:fld>
            <a:endParaRPr lang="en-US"/>
          </a:p>
        </p:txBody>
      </p:sp>
      <p:sp>
        <p:nvSpPr>
          <p:cNvPr id="5" name="Slide Number Placeholder 4">
            <a:extLst>
              <a:ext uri="{FF2B5EF4-FFF2-40B4-BE49-F238E27FC236}">
                <a16:creationId xmlns:a16="http://schemas.microsoft.com/office/drawing/2014/main" id="{811812AB-5BBC-394F-B173-0E01004C9CAA}"/>
              </a:ext>
            </a:extLst>
          </p:cNvPr>
          <p:cNvSpPr>
            <a:spLocks noGrp="1"/>
          </p:cNvSpPr>
          <p:nvPr>
            <p:ph type="sldNum" sz="quarter" idx="12"/>
          </p:nvPr>
        </p:nvSpPr>
        <p:spPr>
          <a:xfrm>
            <a:off x="6629400" y="4690389"/>
            <a:ext cx="2133600" cy="365125"/>
          </a:xfrm>
        </p:spPr>
        <p:txBody>
          <a:bodyPr/>
          <a:lstStyle/>
          <a:p>
            <a:fld id="{99EB6A80-5F3A-48F8-9A6D-FBAB30EAD4DB}" type="slidenum">
              <a:rPr lang="en-US" smtClean="0"/>
              <a:pPr/>
              <a:t>14</a:t>
            </a:fld>
            <a:endParaRPr lang="en-US"/>
          </a:p>
        </p:txBody>
      </p:sp>
      <p:pic>
        <p:nvPicPr>
          <p:cNvPr id="17" name="Picture 16" descr="A collage of images of a bridge">
            <a:extLst>
              <a:ext uri="{FF2B5EF4-FFF2-40B4-BE49-F238E27FC236}">
                <a16:creationId xmlns:a16="http://schemas.microsoft.com/office/drawing/2014/main" id="{5AE152F9-1FE6-9F24-2D30-EFB115714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23" y="2673493"/>
            <a:ext cx="4412680" cy="2045362"/>
          </a:xfrm>
          <a:prstGeom prst="rect">
            <a:avLst/>
          </a:prstGeom>
        </p:spPr>
      </p:pic>
      <p:pic>
        <p:nvPicPr>
          <p:cNvPr id="19" name="Picture 18" descr="A graph of a function&#10;&#10;Description automatically generated">
            <a:extLst>
              <a:ext uri="{FF2B5EF4-FFF2-40B4-BE49-F238E27FC236}">
                <a16:creationId xmlns:a16="http://schemas.microsoft.com/office/drawing/2014/main" id="{9D4511D1-C9E0-E069-3BC7-B9261DF75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332" y="1888965"/>
            <a:ext cx="2316142" cy="2875057"/>
          </a:xfrm>
          <a:prstGeom prst="rect">
            <a:avLst/>
          </a:prstGeom>
        </p:spPr>
      </p:pic>
      <p:sp>
        <p:nvSpPr>
          <p:cNvPr id="21" name="TextBox 20">
            <a:extLst>
              <a:ext uri="{FF2B5EF4-FFF2-40B4-BE49-F238E27FC236}">
                <a16:creationId xmlns:a16="http://schemas.microsoft.com/office/drawing/2014/main" id="{9971E19F-DB74-7407-0EE8-5A145FA6A196}"/>
              </a:ext>
            </a:extLst>
          </p:cNvPr>
          <p:cNvSpPr txBox="1"/>
          <p:nvPr/>
        </p:nvSpPr>
        <p:spPr>
          <a:xfrm>
            <a:off x="1219200" y="6319121"/>
            <a:ext cx="7318438" cy="276999"/>
          </a:xfrm>
          <a:prstGeom prst="rect">
            <a:avLst/>
          </a:prstGeom>
          <a:noFill/>
        </p:spPr>
        <p:txBody>
          <a:bodyPr wrap="square">
            <a:spAutoFit/>
          </a:bodyPr>
          <a:lstStyle/>
          <a:p>
            <a:pPr algn="ctr"/>
            <a:r>
              <a:rPr lang="en-US" sz="1200" i="1" dirty="0"/>
              <a:t>Wang et al., 2023, Engr. Struct., v. 279, https://doi.org/10.1016/j.engstruct.2023.115589</a:t>
            </a:r>
          </a:p>
        </p:txBody>
      </p:sp>
      <p:sp>
        <p:nvSpPr>
          <p:cNvPr id="22" name="Arrow: Right 21">
            <a:extLst>
              <a:ext uri="{FF2B5EF4-FFF2-40B4-BE49-F238E27FC236}">
                <a16:creationId xmlns:a16="http://schemas.microsoft.com/office/drawing/2014/main" id="{E82AD18A-AFDA-6D9C-8938-20469AAAA1D9}"/>
              </a:ext>
            </a:extLst>
          </p:cNvPr>
          <p:cNvSpPr/>
          <p:nvPr/>
        </p:nvSpPr>
        <p:spPr>
          <a:xfrm>
            <a:off x="5063203" y="3628730"/>
            <a:ext cx="677764" cy="105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0A1181D-3CF4-5153-DAD0-A87EC1E9E2FB}"/>
              </a:ext>
            </a:extLst>
          </p:cNvPr>
          <p:cNvSpPr txBox="1"/>
          <p:nvPr/>
        </p:nvSpPr>
        <p:spPr>
          <a:xfrm>
            <a:off x="533400" y="1905000"/>
            <a:ext cx="5645003" cy="646331"/>
          </a:xfrm>
          <a:prstGeom prst="rect">
            <a:avLst/>
          </a:prstGeom>
          <a:solidFill>
            <a:schemeClr val="accent3">
              <a:lumMod val="20000"/>
              <a:lumOff val="80000"/>
            </a:schemeClr>
          </a:solidFill>
        </p:spPr>
        <p:txBody>
          <a:bodyPr wrap="square">
            <a:spAutoFit/>
          </a:bodyPr>
          <a:lstStyle/>
          <a:p>
            <a:r>
              <a:rPr lang="en-US" b="1" dirty="0"/>
              <a:t>Rapid seismic risk assessment of bridges using UAV aerial photogrammetry</a:t>
            </a:r>
          </a:p>
        </p:txBody>
      </p:sp>
      <p:sp>
        <p:nvSpPr>
          <p:cNvPr id="25" name="TextBox 24">
            <a:extLst>
              <a:ext uri="{FF2B5EF4-FFF2-40B4-BE49-F238E27FC236}">
                <a16:creationId xmlns:a16="http://schemas.microsoft.com/office/drawing/2014/main" id="{7582635D-BAA7-61B6-10B8-48B310F9CFE0}"/>
              </a:ext>
            </a:extLst>
          </p:cNvPr>
          <p:cNvSpPr txBox="1"/>
          <p:nvPr/>
        </p:nvSpPr>
        <p:spPr>
          <a:xfrm>
            <a:off x="6553201" y="3444064"/>
            <a:ext cx="2209800" cy="369332"/>
          </a:xfrm>
          <a:prstGeom prst="rect">
            <a:avLst/>
          </a:prstGeom>
          <a:solidFill>
            <a:schemeClr val="accent3">
              <a:lumMod val="20000"/>
              <a:lumOff val="80000"/>
            </a:schemeClr>
          </a:solidFill>
        </p:spPr>
        <p:txBody>
          <a:bodyPr wrap="square" rtlCol="0">
            <a:spAutoFit/>
          </a:bodyPr>
          <a:lstStyle/>
          <a:p>
            <a:r>
              <a:rPr lang="en-US" dirty="0"/>
              <a:t>assess seismic risk</a:t>
            </a:r>
          </a:p>
        </p:txBody>
      </p:sp>
      <p:sp>
        <p:nvSpPr>
          <p:cNvPr id="26" name="TextBox 25">
            <a:extLst>
              <a:ext uri="{FF2B5EF4-FFF2-40B4-BE49-F238E27FC236}">
                <a16:creationId xmlns:a16="http://schemas.microsoft.com/office/drawing/2014/main" id="{F97537A2-91AD-7481-B791-9357851545EC}"/>
              </a:ext>
            </a:extLst>
          </p:cNvPr>
          <p:cNvSpPr txBox="1"/>
          <p:nvPr/>
        </p:nvSpPr>
        <p:spPr>
          <a:xfrm>
            <a:off x="2478211" y="3470686"/>
            <a:ext cx="1478282" cy="369332"/>
          </a:xfrm>
          <a:prstGeom prst="rect">
            <a:avLst/>
          </a:prstGeom>
          <a:solidFill>
            <a:schemeClr val="accent3">
              <a:lumMod val="20000"/>
              <a:lumOff val="80000"/>
            </a:schemeClr>
          </a:solidFill>
        </p:spPr>
        <p:txBody>
          <a:bodyPr wrap="square" rtlCol="0">
            <a:spAutoFit/>
          </a:bodyPr>
          <a:lstStyle/>
          <a:p>
            <a:r>
              <a:rPr lang="en-US" dirty="0"/>
              <a:t>collect data</a:t>
            </a:r>
          </a:p>
        </p:txBody>
      </p:sp>
    </p:spTree>
    <p:extLst>
      <p:ext uri="{BB962C8B-B14F-4D97-AF65-F5344CB8AC3E}">
        <p14:creationId xmlns:p14="http://schemas.microsoft.com/office/powerpoint/2010/main" val="33666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6CE8-094C-DD5A-EBDA-B1DD9184C8ED}"/>
              </a:ext>
            </a:extLst>
          </p:cNvPr>
          <p:cNvSpPr>
            <a:spLocks noGrp="1"/>
          </p:cNvSpPr>
          <p:nvPr>
            <p:ph type="title"/>
          </p:nvPr>
        </p:nvSpPr>
        <p:spPr/>
        <p:txBody>
          <a:bodyPr/>
          <a:lstStyle/>
          <a:p>
            <a:r>
              <a:rPr lang="en-US" dirty="0"/>
              <a:t>Structural Engineering </a:t>
            </a:r>
          </a:p>
        </p:txBody>
      </p:sp>
      <p:sp>
        <p:nvSpPr>
          <p:cNvPr id="3" name="Date Placeholder 2">
            <a:extLst>
              <a:ext uri="{FF2B5EF4-FFF2-40B4-BE49-F238E27FC236}">
                <a16:creationId xmlns:a16="http://schemas.microsoft.com/office/drawing/2014/main" id="{7BD3089F-E06F-3622-222A-31E9DACF0559}"/>
              </a:ext>
            </a:extLst>
          </p:cNvPr>
          <p:cNvSpPr>
            <a:spLocks noGrp="1"/>
          </p:cNvSpPr>
          <p:nvPr>
            <p:ph type="dt" sz="half" idx="10"/>
          </p:nvPr>
        </p:nvSpPr>
        <p:spPr/>
        <p:txBody>
          <a:bodyPr/>
          <a:lstStyle/>
          <a:p>
            <a:fld id="{0065BAC6-0CF3-4AC9-B80B-7D6CFCFBC609}" type="datetime1">
              <a:rPr lang="en-US" smtClean="0"/>
              <a:pPr/>
              <a:t>8/14/2023</a:t>
            </a:fld>
            <a:endParaRPr lang="en-US" dirty="0"/>
          </a:p>
        </p:txBody>
      </p:sp>
      <p:sp>
        <p:nvSpPr>
          <p:cNvPr id="4" name="Slide Number Placeholder 3">
            <a:extLst>
              <a:ext uri="{FF2B5EF4-FFF2-40B4-BE49-F238E27FC236}">
                <a16:creationId xmlns:a16="http://schemas.microsoft.com/office/drawing/2014/main" id="{470A3D78-4DD5-B1A1-23CA-3FCDEF58D605}"/>
              </a:ext>
            </a:extLst>
          </p:cNvPr>
          <p:cNvSpPr>
            <a:spLocks noGrp="1"/>
          </p:cNvSpPr>
          <p:nvPr>
            <p:ph type="sldNum" sz="quarter" idx="12"/>
          </p:nvPr>
        </p:nvSpPr>
        <p:spPr/>
        <p:txBody>
          <a:bodyPr/>
          <a:lstStyle/>
          <a:p>
            <a:fld id="{99EB6A80-5F3A-48F8-9A6D-FBAB30EAD4DB}" type="slidenum">
              <a:rPr lang="en-US" smtClean="0"/>
              <a:pPr/>
              <a:t>15</a:t>
            </a:fld>
            <a:endParaRPr lang="en-US"/>
          </a:p>
        </p:txBody>
      </p:sp>
      <p:sp>
        <p:nvSpPr>
          <p:cNvPr id="5" name="TextBox 4">
            <a:extLst>
              <a:ext uri="{FF2B5EF4-FFF2-40B4-BE49-F238E27FC236}">
                <a16:creationId xmlns:a16="http://schemas.microsoft.com/office/drawing/2014/main" id="{147C6439-6215-8BC2-40E0-74C4B1EB059E}"/>
              </a:ext>
            </a:extLst>
          </p:cNvPr>
          <p:cNvSpPr txBox="1"/>
          <p:nvPr/>
        </p:nvSpPr>
        <p:spPr>
          <a:xfrm>
            <a:off x="533400" y="1524000"/>
            <a:ext cx="8839199" cy="2308324"/>
          </a:xfrm>
          <a:prstGeom prst="rect">
            <a:avLst/>
          </a:prstGeom>
          <a:noFill/>
        </p:spPr>
        <p:txBody>
          <a:bodyPr wrap="square" rtlCol="0">
            <a:spAutoFit/>
          </a:bodyPr>
          <a:lstStyle/>
          <a:p>
            <a:r>
              <a:rPr lang="en-US" dirty="0"/>
              <a:t>Engineers in the profession apply certain design values typically specified in Building Codes. For example, what ‘live load’ to use for designing a classroom?  </a:t>
            </a:r>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1AFC5237-73C2-6BF3-2FA3-E625554837A8}"/>
              </a:ext>
            </a:extLst>
          </p:cNvPr>
          <p:cNvPicPr>
            <a:picLocks noChangeAspect="1"/>
          </p:cNvPicPr>
          <p:nvPr/>
        </p:nvPicPr>
        <p:blipFill>
          <a:blip r:embed="rId2"/>
          <a:stretch>
            <a:fillRect/>
          </a:stretch>
        </p:blipFill>
        <p:spPr>
          <a:xfrm>
            <a:off x="457200" y="2215621"/>
            <a:ext cx="5624593" cy="2989215"/>
          </a:xfrm>
          <a:prstGeom prst="rect">
            <a:avLst/>
          </a:prstGeom>
        </p:spPr>
      </p:pic>
      <p:sp>
        <p:nvSpPr>
          <p:cNvPr id="10" name="TextBox 9">
            <a:extLst>
              <a:ext uri="{FF2B5EF4-FFF2-40B4-BE49-F238E27FC236}">
                <a16:creationId xmlns:a16="http://schemas.microsoft.com/office/drawing/2014/main" id="{4478C60E-B00E-F8A8-F822-94FA05C291E4}"/>
              </a:ext>
            </a:extLst>
          </p:cNvPr>
          <p:cNvSpPr txBox="1"/>
          <p:nvPr/>
        </p:nvSpPr>
        <p:spPr>
          <a:xfrm>
            <a:off x="6044636" y="4463248"/>
            <a:ext cx="2642164" cy="646331"/>
          </a:xfrm>
          <a:prstGeom prst="rect">
            <a:avLst/>
          </a:prstGeom>
          <a:noFill/>
        </p:spPr>
        <p:txBody>
          <a:bodyPr wrap="square">
            <a:spAutoFit/>
          </a:bodyPr>
          <a:lstStyle/>
          <a:p>
            <a:r>
              <a:rPr lang="en-US" b="1" dirty="0"/>
              <a:t>Live load </a:t>
            </a:r>
            <a:r>
              <a:rPr lang="en-US" dirty="0"/>
              <a:t>= occupants, furniture, etc.</a:t>
            </a:r>
          </a:p>
        </p:txBody>
      </p:sp>
      <p:sp>
        <p:nvSpPr>
          <p:cNvPr id="12" name="TextBox 11">
            <a:extLst>
              <a:ext uri="{FF2B5EF4-FFF2-40B4-BE49-F238E27FC236}">
                <a16:creationId xmlns:a16="http://schemas.microsoft.com/office/drawing/2014/main" id="{D7B0B5F6-DF88-2E7C-D017-9D246497E616}"/>
              </a:ext>
            </a:extLst>
          </p:cNvPr>
          <p:cNvSpPr txBox="1"/>
          <p:nvPr/>
        </p:nvSpPr>
        <p:spPr>
          <a:xfrm>
            <a:off x="685800" y="5501188"/>
            <a:ext cx="8052364" cy="369332"/>
          </a:xfrm>
          <a:prstGeom prst="rect">
            <a:avLst/>
          </a:prstGeom>
          <a:noFill/>
        </p:spPr>
        <p:txBody>
          <a:bodyPr wrap="square">
            <a:spAutoFit/>
          </a:bodyPr>
          <a:lstStyle/>
          <a:p>
            <a:r>
              <a:rPr lang="en-US" dirty="0"/>
              <a:t>BUT, how are these ‘design values’ determined? </a:t>
            </a:r>
          </a:p>
        </p:txBody>
      </p:sp>
      <p:sp>
        <p:nvSpPr>
          <p:cNvPr id="14" name="TextBox 13">
            <a:extLst>
              <a:ext uri="{FF2B5EF4-FFF2-40B4-BE49-F238E27FC236}">
                <a16:creationId xmlns:a16="http://schemas.microsoft.com/office/drawing/2014/main" id="{C34A3E5D-40B9-EFF7-25BB-C9A3D50BD5E2}"/>
              </a:ext>
            </a:extLst>
          </p:cNvPr>
          <p:cNvSpPr txBox="1"/>
          <p:nvPr/>
        </p:nvSpPr>
        <p:spPr>
          <a:xfrm>
            <a:off x="6613255" y="2498275"/>
            <a:ext cx="2124909" cy="1077218"/>
          </a:xfrm>
          <a:prstGeom prst="rect">
            <a:avLst/>
          </a:prstGeom>
          <a:solidFill>
            <a:schemeClr val="accent3">
              <a:lumMod val="20000"/>
              <a:lumOff val="80000"/>
            </a:schemeClr>
          </a:solidFill>
        </p:spPr>
        <p:txBody>
          <a:bodyPr wrap="square">
            <a:spAutoFit/>
          </a:bodyPr>
          <a:lstStyle/>
          <a:p>
            <a:r>
              <a:rPr lang="en-US" sz="1600" dirty="0"/>
              <a:t>This is an example. These values vary for location and building type.</a:t>
            </a:r>
          </a:p>
        </p:txBody>
      </p:sp>
      <p:sp>
        <p:nvSpPr>
          <p:cNvPr id="16" name="TextBox 15">
            <a:extLst>
              <a:ext uri="{FF2B5EF4-FFF2-40B4-BE49-F238E27FC236}">
                <a16:creationId xmlns:a16="http://schemas.microsoft.com/office/drawing/2014/main" id="{529DF57E-8818-A69E-35B2-F0D528C4B6C5}"/>
              </a:ext>
            </a:extLst>
          </p:cNvPr>
          <p:cNvSpPr txBox="1"/>
          <p:nvPr/>
        </p:nvSpPr>
        <p:spPr>
          <a:xfrm>
            <a:off x="2514600" y="6400412"/>
            <a:ext cx="4724400" cy="276999"/>
          </a:xfrm>
          <a:prstGeom prst="rect">
            <a:avLst/>
          </a:prstGeom>
          <a:noFill/>
        </p:spPr>
        <p:txBody>
          <a:bodyPr wrap="square">
            <a:spAutoFit/>
          </a:bodyPr>
          <a:lstStyle/>
          <a:p>
            <a:r>
              <a:rPr lang="en-US" sz="1200" dirty="0"/>
              <a:t>https://www.huduser.gov/Publications/pdf/res2000_2.pdf</a:t>
            </a:r>
          </a:p>
        </p:txBody>
      </p:sp>
      <p:cxnSp>
        <p:nvCxnSpPr>
          <p:cNvPr id="18" name="Straight Arrow Connector 17">
            <a:extLst>
              <a:ext uri="{FF2B5EF4-FFF2-40B4-BE49-F238E27FC236}">
                <a16:creationId xmlns:a16="http://schemas.microsoft.com/office/drawing/2014/main" id="{4BFB9734-962F-5E4E-424C-52489E41895F}"/>
              </a:ext>
            </a:extLst>
          </p:cNvPr>
          <p:cNvCxnSpPr>
            <a:cxnSpLocks/>
          </p:cNvCxnSpPr>
          <p:nvPr/>
        </p:nvCxnSpPr>
        <p:spPr>
          <a:xfrm flipH="1">
            <a:off x="6019800" y="3098439"/>
            <a:ext cx="593455" cy="165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8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9BE6-A9C8-F2E1-B98F-423679BED82C}"/>
              </a:ext>
            </a:extLst>
          </p:cNvPr>
          <p:cNvSpPr>
            <a:spLocks noGrp="1"/>
          </p:cNvSpPr>
          <p:nvPr>
            <p:ph type="title"/>
          </p:nvPr>
        </p:nvSpPr>
        <p:spPr/>
        <p:txBody>
          <a:bodyPr/>
          <a:lstStyle/>
          <a:p>
            <a:r>
              <a:rPr lang="en-US" dirty="0"/>
              <a:t>Environmental Engineering</a:t>
            </a:r>
          </a:p>
        </p:txBody>
      </p:sp>
      <p:sp>
        <p:nvSpPr>
          <p:cNvPr id="3" name="Date Placeholder 2">
            <a:extLst>
              <a:ext uri="{FF2B5EF4-FFF2-40B4-BE49-F238E27FC236}">
                <a16:creationId xmlns:a16="http://schemas.microsoft.com/office/drawing/2014/main" id="{64F83B78-848C-CB1A-02BF-7113DACAEBE2}"/>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B1EC2AE2-7D75-7271-81ED-8EE3C62DF9EB}"/>
              </a:ext>
            </a:extLst>
          </p:cNvPr>
          <p:cNvSpPr>
            <a:spLocks noGrp="1"/>
          </p:cNvSpPr>
          <p:nvPr>
            <p:ph type="sldNum" sz="quarter" idx="12"/>
          </p:nvPr>
        </p:nvSpPr>
        <p:spPr/>
        <p:txBody>
          <a:bodyPr/>
          <a:lstStyle/>
          <a:p>
            <a:fld id="{99EB6A80-5F3A-48F8-9A6D-FBAB30EAD4DB}" type="slidenum">
              <a:rPr lang="en-US" smtClean="0"/>
              <a:pPr/>
              <a:t>16</a:t>
            </a:fld>
            <a:endParaRPr lang="en-US"/>
          </a:p>
        </p:txBody>
      </p:sp>
      <p:sp>
        <p:nvSpPr>
          <p:cNvPr id="7" name="TextBox 6">
            <a:extLst>
              <a:ext uri="{FF2B5EF4-FFF2-40B4-BE49-F238E27FC236}">
                <a16:creationId xmlns:a16="http://schemas.microsoft.com/office/drawing/2014/main" id="{99A04D2E-80D2-FF38-F265-D66AF4DB3F1D}"/>
              </a:ext>
            </a:extLst>
          </p:cNvPr>
          <p:cNvSpPr txBox="1"/>
          <p:nvPr/>
        </p:nvSpPr>
        <p:spPr>
          <a:xfrm>
            <a:off x="381000" y="1519019"/>
            <a:ext cx="4191000" cy="369332"/>
          </a:xfrm>
          <a:prstGeom prst="rect">
            <a:avLst/>
          </a:prstGeom>
          <a:noFill/>
        </p:spPr>
        <p:txBody>
          <a:bodyPr wrap="square" rtlCol="0">
            <a:spAutoFit/>
          </a:bodyPr>
          <a:lstStyle/>
          <a:p>
            <a:r>
              <a:rPr lang="en-US" dirty="0"/>
              <a:t>Design a wastewater treatment plant</a:t>
            </a:r>
          </a:p>
        </p:txBody>
      </p:sp>
      <p:sp>
        <p:nvSpPr>
          <p:cNvPr id="9" name="TextBox 8">
            <a:extLst>
              <a:ext uri="{FF2B5EF4-FFF2-40B4-BE49-F238E27FC236}">
                <a16:creationId xmlns:a16="http://schemas.microsoft.com/office/drawing/2014/main" id="{4F26E09C-096B-B3E6-1DCA-F743DA21AC54}"/>
              </a:ext>
            </a:extLst>
          </p:cNvPr>
          <p:cNvSpPr txBox="1"/>
          <p:nvPr/>
        </p:nvSpPr>
        <p:spPr>
          <a:xfrm>
            <a:off x="381000" y="2438400"/>
            <a:ext cx="4211320" cy="2862322"/>
          </a:xfrm>
          <a:prstGeom prst="rect">
            <a:avLst/>
          </a:prstGeom>
          <a:noFill/>
        </p:spPr>
        <p:txBody>
          <a:bodyPr wrap="square" rtlCol="0">
            <a:spAutoFit/>
          </a:bodyPr>
          <a:lstStyle/>
          <a:p>
            <a:r>
              <a:rPr lang="en-US" dirty="0"/>
              <a:t>As a result of research, we typically have a target BOD value. </a:t>
            </a:r>
          </a:p>
          <a:p>
            <a:endParaRPr lang="en-US" dirty="0"/>
          </a:p>
          <a:p>
            <a:r>
              <a:rPr lang="en-US" dirty="0"/>
              <a:t>But how do we design the system, so that this BOD value has little probability of being exceeded, considering, there is variability in the flow volumes, weather, composition, etc. </a:t>
            </a:r>
          </a:p>
          <a:p>
            <a:endParaRPr lang="en-US" dirty="0"/>
          </a:p>
        </p:txBody>
      </p:sp>
      <p:grpSp>
        <p:nvGrpSpPr>
          <p:cNvPr id="20" name="Group 19">
            <a:extLst>
              <a:ext uri="{FF2B5EF4-FFF2-40B4-BE49-F238E27FC236}">
                <a16:creationId xmlns:a16="http://schemas.microsoft.com/office/drawing/2014/main" id="{C95A4F20-1AA6-C524-D4D7-8AEBDCC478F8}"/>
              </a:ext>
            </a:extLst>
          </p:cNvPr>
          <p:cNvGrpSpPr/>
          <p:nvPr/>
        </p:nvGrpSpPr>
        <p:grpSpPr>
          <a:xfrm>
            <a:off x="5105400" y="1600200"/>
            <a:ext cx="3733800" cy="2489200"/>
            <a:chOff x="5105400" y="1600200"/>
            <a:chExt cx="3733800" cy="2489200"/>
          </a:xfrm>
        </p:grpSpPr>
        <p:pic>
          <p:nvPicPr>
            <p:cNvPr id="11" name="Picture 10" descr="Aerial view of a sewage treatment plant&#10;&#10;Description automatically generated">
              <a:extLst>
                <a:ext uri="{FF2B5EF4-FFF2-40B4-BE49-F238E27FC236}">
                  <a16:creationId xmlns:a16="http://schemas.microsoft.com/office/drawing/2014/main" id="{96598868-0D8C-99CA-6985-6D1AA3365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600200"/>
              <a:ext cx="3733800" cy="2489200"/>
            </a:xfrm>
            <a:prstGeom prst="rect">
              <a:avLst/>
            </a:prstGeom>
          </p:spPr>
        </p:pic>
        <p:sp>
          <p:nvSpPr>
            <p:cNvPr id="13" name="TextBox 12">
              <a:extLst>
                <a:ext uri="{FF2B5EF4-FFF2-40B4-BE49-F238E27FC236}">
                  <a16:creationId xmlns:a16="http://schemas.microsoft.com/office/drawing/2014/main" id="{65183264-455A-BA0C-8737-8E48C77D3D58}"/>
                </a:ext>
              </a:extLst>
            </p:cNvPr>
            <p:cNvSpPr txBox="1"/>
            <p:nvPr/>
          </p:nvSpPr>
          <p:spPr>
            <a:xfrm>
              <a:off x="7315200" y="3807465"/>
              <a:ext cx="1524000" cy="276999"/>
            </a:xfrm>
            <a:prstGeom prst="rect">
              <a:avLst/>
            </a:prstGeom>
            <a:noFill/>
          </p:spPr>
          <p:txBody>
            <a:bodyPr wrap="square">
              <a:spAutoFit/>
            </a:bodyPr>
            <a:lstStyle/>
            <a:p>
              <a:r>
                <a:rPr lang="en-US" sz="1200" dirty="0">
                  <a:solidFill>
                    <a:schemeClr val="bg1"/>
                  </a:solidFill>
                </a:rPr>
                <a:t>safetechnical.com</a:t>
              </a:r>
            </a:p>
          </p:txBody>
        </p:sp>
      </p:grpSp>
      <p:sp>
        <p:nvSpPr>
          <p:cNvPr id="15" name="TextBox 14">
            <a:extLst>
              <a:ext uri="{FF2B5EF4-FFF2-40B4-BE49-F238E27FC236}">
                <a16:creationId xmlns:a16="http://schemas.microsoft.com/office/drawing/2014/main" id="{ECB78505-A3DA-D00D-9C5B-FEAB0E9C5455}"/>
              </a:ext>
            </a:extLst>
          </p:cNvPr>
          <p:cNvSpPr txBox="1"/>
          <p:nvPr/>
        </p:nvSpPr>
        <p:spPr>
          <a:xfrm>
            <a:off x="5105400" y="4122261"/>
            <a:ext cx="3733800" cy="923330"/>
          </a:xfrm>
          <a:prstGeom prst="rect">
            <a:avLst/>
          </a:prstGeom>
          <a:noFill/>
        </p:spPr>
        <p:txBody>
          <a:bodyPr wrap="square" rtlCol="0">
            <a:spAutoFit/>
          </a:bodyPr>
          <a:lstStyle/>
          <a:p>
            <a:r>
              <a:rPr lang="en-US" dirty="0"/>
              <a:t>BOD: Biological oxygen demand is an indicator of microbiological load in the waste. </a:t>
            </a:r>
          </a:p>
        </p:txBody>
      </p:sp>
      <p:cxnSp>
        <p:nvCxnSpPr>
          <p:cNvPr id="17" name="Straight Arrow Connector 16">
            <a:extLst>
              <a:ext uri="{FF2B5EF4-FFF2-40B4-BE49-F238E27FC236}">
                <a16:creationId xmlns:a16="http://schemas.microsoft.com/office/drawing/2014/main" id="{C19DC0F5-6312-CDB5-61EF-A4B2E7D04E58}"/>
              </a:ext>
            </a:extLst>
          </p:cNvPr>
          <p:cNvCxnSpPr>
            <a:cxnSpLocks/>
            <a:stCxn id="7" idx="3"/>
          </p:cNvCxnSpPr>
          <p:nvPr/>
        </p:nvCxnSpPr>
        <p:spPr>
          <a:xfrm>
            <a:off x="4572000" y="1703685"/>
            <a:ext cx="533400" cy="810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14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521E-60C4-8257-F6DC-5FE9C9C0B57F}"/>
              </a:ext>
            </a:extLst>
          </p:cNvPr>
          <p:cNvSpPr>
            <a:spLocks noGrp="1"/>
          </p:cNvSpPr>
          <p:nvPr>
            <p:ph type="title"/>
          </p:nvPr>
        </p:nvSpPr>
        <p:spPr/>
        <p:txBody>
          <a:bodyPr/>
          <a:lstStyle/>
          <a:p>
            <a:r>
              <a:rPr lang="en-US" dirty="0"/>
              <a:t>Transportation Engineering</a:t>
            </a:r>
          </a:p>
        </p:txBody>
      </p:sp>
      <p:sp>
        <p:nvSpPr>
          <p:cNvPr id="3" name="Date Placeholder 2">
            <a:extLst>
              <a:ext uri="{FF2B5EF4-FFF2-40B4-BE49-F238E27FC236}">
                <a16:creationId xmlns:a16="http://schemas.microsoft.com/office/drawing/2014/main" id="{5F03F656-B90D-223F-0DD6-5E747B85BDF9}"/>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DDF683FD-E832-A8B4-CFD9-6A8272B5F237}"/>
              </a:ext>
            </a:extLst>
          </p:cNvPr>
          <p:cNvSpPr>
            <a:spLocks noGrp="1"/>
          </p:cNvSpPr>
          <p:nvPr>
            <p:ph type="sldNum" sz="quarter" idx="12"/>
          </p:nvPr>
        </p:nvSpPr>
        <p:spPr/>
        <p:txBody>
          <a:bodyPr/>
          <a:lstStyle/>
          <a:p>
            <a:fld id="{99EB6A80-5F3A-48F8-9A6D-FBAB30EAD4DB}" type="slidenum">
              <a:rPr lang="en-US" smtClean="0"/>
              <a:pPr/>
              <a:t>17</a:t>
            </a:fld>
            <a:endParaRPr lang="en-US"/>
          </a:p>
        </p:txBody>
      </p:sp>
      <p:grpSp>
        <p:nvGrpSpPr>
          <p:cNvPr id="12" name="Group 11">
            <a:extLst>
              <a:ext uri="{FF2B5EF4-FFF2-40B4-BE49-F238E27FC236}">
                <a16:creationId xmlns:a16="http://schemas.microsoft.com/office/drawing/2014/main" id="{CAB5AEEC-C99B-C1BD-FE60-92279CDCA5C9}"/>
              </a:ext>
            </a:extLst>
          </p:cNvPr>
          <p:cNvGrpSpPr/>
          <p:nvPr/>
        </p:nvGrpSpPr>
        <p:grpSpPr>
          <a:xfrm>
            <a:off x="3810000" y="2057400"/>
            <a:ext cx="4876800" cy="2971800"/>
            <a:chOff x="4114800" y="2174240"/>
            <a:chExt cx="4572000" cy="2673985"/>
          </a:xfrm>
        </p:grpSpPr>
        <p:pic>
          <p:nvPicPr>
            <p:cNvPr id="8" name="Picture 7" descr="A traffic jam on a street">
              <a:extLst>
                <a:ext uri="{FF2B5EF4-FFF2-40B4-BE49-F238E27FC236}">
                  <a16:creationId xmlns:a16="http://schemas.microsoft.com/office/drawing/2014/main" id="{F06F458C-2BF4-4B55-24E4-5BE42E65D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209800"/>
              <a:ext cx="3963831" cy="2638425"/>
            </a:xfrm>
            <a:prstGeom prst="rect">
              <a:avLst/>
            </a:prstGeom>
          </p:spPr>
        </p:pic>
        <p:sp>
          <p:nvSpPr>
            <p:cNvPr id="10" name="TextBox 9">
              <a:extLst>
                <a:ext uri="{FF2B5EF4-FFF2-40B4-BE49-F238E27FC236}">
                  <a16:creationId xmlns:a16="http://schemas.microsoft.com/office/drawing/2014/main" id="{C5996265-E925-AAD3-3032-96CE065946C3}"/>
                </a:ext>
              </a:extLst>
            </p:cNvPr>
            <p:cNvSpPr txBox="1"/>
            <p:nvPr/>
          </p:nvSpPr>
          <p:spPr>
            <a:xfrm>
              <a:off x="4800600" y="2174240"/>
              <a:ext cx="3886200" cy="338554"/>
            </a:xfrm>
            <a:prstGeom prst="rect">
              <a:avLst/>
            </a:prstGeom>
            <a:noFill/>
          </p:spPr>
          <p:txBody>
            <a:bodyPr wrap="square">
              <a:spAutoFit/>
            </a:bodyPr>
            <a:lstStyle/>
            <a:p>
              <a:r>
                <a:rPr lang="en-US" sz="800" dirty="0">
                  <a:solidFill>
                    <a:schemeClr val="bg1"/>
                  </a:solidFill>
                </a:rPr>
                <a:t>https://nacto.org/publication/urban-street-design-guide/intersections/intersections-of-major-and-minor-streets/</a:t>
              </a:r>
            </a:p>
          </p:txBody>
        </p:sp>
      </p:grpSp>
      <p:sp>
        <p:nvSpPr>
          <p:cNvPr id="11" name="TextBox 10">
            <a:extLst>
              <a:ext uri="{FF2B5EF4-FFF2-40B4-BE49-F238E27FC236}">
                <a16:creationId xmlns:a16="http://schemas.microsoft.com/office/drawing/2014/main" id="{8F3877A1-B565-FD2D-0619-45F6A2FC2CC1}"/>
              </a:ext>
            </a:extLst>
          </p:cNvPr>
          <p:cNvSpPr txBox="1"/>
          <p:nvPr/>
        </p:nvSpPr>
        <p:spPr>
          <a:xfrm>
            <a:off x="280478" y="2057400"/>
            <a:ext cx="3491422" cy="3416320"/>
          </a:xfrm>
          <a:prstGeom prst="rect">
            <a:avLst/>
          </a:prstGeom>
          <a:noFill/>
        </p:spPr>
        <p:txBody>
          <a:bodyPr wrap="square" rtlCol="0">
            <a:spAutoFit/>
          </a:bodyPr>
          <a:lstStyle/>
          <a:p>
            <a:r>
              <a:rPr lang="en-US" dirty="0"/>
              <a:t>Traffic jam!</a:t>
            </a:r>
          </a:p>
          <a:p>
            <a:endParaRPr lang="en-US" dirty="0"/>
          </a:p>
          <a:p>
            <a:r>
              <a:rPr lang="en-US" dirty="0"/>
              <a:t>Some signals are urgently needed.</a:t>
            </a:r>
          </a:p>
          <a:p>
            <a:endParaRPr lang="en-US" dirty="0"/>
          </a:p>
          <a:p>
            <a:r>
              <a:rPr lang="en-US" dirty="0"/>
              <a:t>How long should a vehicle wait before crossing? </a:t>
            </a:r>
          </a:p>
          <a:p>
            <a:endParaRPr lang="en-US" dirty="0"/>
          </a:p>
          <a:p>
            <a:r>
              <a:rPr lang="en-US" dirty="0"/>
              <a:t>What is the probability that the wait time is exceeded for a vehicle stopping at the stop sign?</a:t>
            </a:r>
          </a:p>
        </p:txBody>
      </p:sp>
    </p:spTree>
    <p:extLst>
      <p:ext uri="{BB962C8B-B14F-4D97-AF65-F5344CB8AC3E}">
        <p14:creationId xmlns:p14="http://schemas.microsoft.com/office/powerpoint/2010/main" val="792815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0019-5216-7253-5D27-8151A58B5CB5}"/>
              </a:ext>
            </a:extLst>
          </p:cNvPr>
          <p:cNvSpPr>
            <a:spLocks noGrp="1"/>
          </p:cNvSpPr>
          <p:nvPr>
            <p:ph type="title"/>
          </p:nvPr>
        </p:nvSpPr>
        <p:spPr/>
        <p:txBody>
          <a:bodyPr/>
          <a:lstStyle/>
          <a:p>
            <a:r>
              <a:rPr lang="en-US" dirty="0"/>
              <a:t>Geotechnical Engineering</a:t>
            </a:r>
          </a:p>
        </p:txBody>
      </p:sp>
      <p:sp>
        <p:nvSpPr>
          <p:cNvPr id="3" name="Date Placeholder 2">
            <a:extLst>
              <a:ext uri="{FF2B5EF4-FFF2-40B4-BE49-F238E27FC236}">
                <a16:creationId xmlns:a16="http://schemas.microsoft.com/office/drawing/2014/main" id="{C040B03E-E5C0-A45D-ACD6-1CF7C24574CD}"/>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49B12D7B-20AE-B4C6-898D-E8DCE0DA4859}"/>
              </a:ext>
            </a:extLst>
          </p:cNvPr>
          <p:cNvSpPr>
            <a:spLocks noGrp="1"/>
          </p:cNvSpPr>
          <p:nvPr>
            <p:ph type="sldNum" sz="quarter" idx="12"/>
          </p:nvPr>
        </p:nvSpPr>
        <p:spPr/>
        <p:txBody>
          <a:bodyPr/>
          <a:lstStyle/>
          <a:p>
            <a:fld id="{99EB6A80-5F3A-48F8-9A6D-FBAB30EAD4DB}" type="slidenum">
              <a:rPr lang="en-US" smtClean="0"/>
              <a:pPr/>
              <a:t>18</a:t>
            </a:fld>
            <a:endParaRPr lang="en-US"/>
          </a:p>
        </p:txBody>
      </p:sp>
      <p:sp>
        <p:nvSpPr>
          <p:cNvPr id="7" name="TextBox 6">
            <a:extLst>
              <a:ext uri="{FF2B5EF4-FFF2-40B4-BE49-F238E27FC236}">
                <a16:creationId xmlns:a16="http://schemas.microsoft.com/office/drawing/2014/main" id="{EE74A08C-94C9-9C70-E19C-FA0F8EFF7071}"/>
              </a:ext>
            </a:extLst>
          </p:cNvPr>
          <p:cNvSpPr txBox="1"/>
          <p:nvPr/>
        </p:nvSpPr>
        <p:spPr>
          <a:xfrm>
            <a:off x="457200" y="2183616"/>
            <a:ext cx="3352800" cy="2308324"/>
          </a:xfrm>
          <a:prstGeom prst="rect">
            <a:avLst/>
          </a:prstGeom>
          <a:noFill/>
        </p:spPr>
        <p:txBody>
          <a:bodyPr wrap="square" rtlCol="0">
            <a:spAutoFit/>
          </a:bodyPr>
          <a:lstStyle/>
          <a:p>
            <a:r>
              <a:rPr lang="en-US" dirty="0"/>
              <a:t>What will be the soil settlement that will occur if we build a structure over a given soil?</a:t>
            </a:r>
          </a:p>
          <a:p>
            <a:endParaRPr lang="en-US" dirty="0"/>
          </a:p>
          <a:p>
            <a:r>
              <a:rPr lang="en-US" dirty="0"/>
              <a:t>How many soil samples should we test? (soil sampling and testing is expensive). </a:t>
            </a:r>
          </a:p>
        </p:txBody>
      </p:sp>
      <p:sp>
        <p:nvSpPr>
          <p:cNvPr id="8" name="TextBox 7">
            <a:extLst>
              <a:ext uri="{FF2B5EF4-FFF2-40B4-BE49-F238E27FC236}">
                <a16:creationId xmlns:a16="http://schemas.microsoft.com/office/drawing/2014/main" id="{85241285-1E7D-6EDF-0E18-4D8AD83367A0}"/>
              </a:ext>
            </a:extLst>
          </p:cNvPr>
          <p:cNvSpPr txBox="1"/>
          <p:nvPr/>
        </p:nvSpPr>
        <p:spPr>
          <a:xfrm>
            <a:off x="4495800" y="1596579"/>
            <a:ext cx="3733800" cy="1077218"/>
          </a:xfrm>
          <a:prstGeom prst="rect">
            <a:avLst/>
          </a:prstGeom>
          <a:noFill/>
        </p:spPr>
        <p:txBody>
          <a:bodyPr wrap="square" rtlCol="0">
            <a:spAutoFit/>
          </a:bodyPr>
          <a:lstStyle/>
          <a:p>
            <a:r>
              <a:rPr lang="en-US" sz="1600" dirty="0"/>
              <a:t>High variation in soil properties over space, even for same soil type depending on vegetation and human activity.</a:t>
            </a:r>
          </a:p>
        </p:txBody>
      </p:sp>
      <p:pic>
        <p:nvPicPr>
          <p:cNvPr id="10" name="Picture 9" descr="A diagram of a tractor driving through soil">
            <a:extLst>
              <a:ext uri="{FF2B5EF4-FFF2-40B4-BE49-F238E27FC236}">
                <a16:creationId xmlns:a16="http://schemas.microsoft.com/office/drawing/2014/main" id="{8275B12F-361A-90F6-61D9-D3D389AF0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2667000"/>
            <a:ext cx="2971800" cy="2971800"/>
          </a:xfrm>
          <a:prstGeom prst="rect">
            <a:avLst/>
          </a:prstGeom>
        </p:spPr>
      </p:pic>
      <p:sp>
        <p:nvSpPr>
          <p:cNvPr id="12" name="TextBox 11">
            <a:extLst>
              <a:ext uri="{FF2B5EF4-FFF2-40B4-BE49-F238E27FC236}">
                <a16:creationId xmlns:a16="http://schemas.microsoft.com/office/drawing/2014/main" id="{B927FC8C-00D1-124A-8F62-9F6D52B88C55}"/>
              </a:ext>
            </a:extLst>
          </p:cNvPr>
          <p:cNvSpPr txBox="1"/>
          <p:nvPr/>
        </p:nvSpPr>
        <p:spPr>
          <a:xfrm>
            <a:off x="4876800" y="5638800"/>
            <a:ext cx="2971800" cy="553998"/>
          </a:xfrm>
          <a:prstGeom prst="rect">
            <a:avLst/>
          </a:prstGeom>
          <a:noFill/>
        </p:spPr>
        <p:txBody>
          <a:bodyPr wrap="square">
            <a:spAutoFit/>
          </a:bodyPr>
          <a:lstStyle/>
          <a:p>
            <a:r>
              <a:rPr lang="en-US" sz="1000" dirty="0"/>
              <a:t>https://eos.org/wp-content/uploads/2018/12/2018RG000611-Figure-1-480x480.jpeg</a:t>
            </a:r>
          </a:p>
        </p:txBody>
      </p:sp>
    </p:spTree>
    <p:extLst>
      <p:ext uri="{BB962C8B-B14F-4D97-AF65-F5344CB8AC3E}">
        <p14:creationId xmlns:p14="http://schemas.microsoft.com/office/powerpoint/2010/main" val="1612838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5C0D-3E41-7880-F0B4-0C69527DE9E9}"/>
              </a:ext>
            </a:extLst>
          </p:cNvPr>
          <p:cNvSpPr>
            <a:spLocks noGrp="1"/>
          </p:cNvSpPr>
          <p:nvPr>
            <p:ph type="title"/>
          </p:nvPr>
        </p:nvSpPr>
        <p:spPr/>
        <p:txBody>
          <a:bodyPr/>
          <a:lstStyle/>
          <a:p>
            <a:r>
              <a:rPr lang="en-US" dirty="0"/>
              <a:t>Hydrology</a:t>
            </a:r>
          </a:p>
        </p:txBody>
      </p:sp>
      <p:sp>
        <p:nvSpPr>
          <p:cNvPr id="3" name="Date Placeholder 2">
            <a:extLst>
              <a:ext uri="{FF2B5EF4-FFF2-40B4-BE49-F238E27FC236}">
                <a16:creationId xmlns:a16="http://schemas.microsoft.com/office/drawing/2014/main" id="{98EA93A4-5C09-20EF-326C-4BC17A8E52A1}"/>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E4ADCFDB-7D87-0419-4335-D02354906366}"/>
              </a:ext>
            </a:extLst>
          </p:cNvPr>
          <p:cNvSpPr>
            <a:spLocks noGrp="1"/>
          </p:cNvSpPr>
          <p:nvPr>
            <p:ph type="sldNum" sz="quarter" idx="12"/>
          </p:nvPr>
        </p:nvSpPr>
        <p:spPr/>
        <p:txBody>
          <a:bodyPr/>
          <a:lstStyle/>
          <a:p>
            <a:fld id="{99EB6A80-5F3A-48F8-9A6D-FBAB30EAD4DB}" type="slidenum">
              <a:rPr lang="en-US" smtClean="0"/>
              <a:pPr/>
              <a:t>19</a:t>
            </a:fld>
            <a:endParaRPr lang="en-US"/>
          </a:p>
        </p:txBody>
      </p:sp>
      <p:sp>
        <p:nvSpPr>
          <p:cNvPr id="7" name="TextBox 6">
            <a:extLst>
              <a:ext uri="{FF2B5EF4-FFF2-40B4-BE49-F238E27FC236}">
                <a16:creationId xmlns:a16="http://schemas.microsoft.com/office/drawing/2014/main" id="{D1234049-B66B-BF47-03FE-D0522346F0A2}"/>
              </a:ext>
            </a:extLst>
          </p:cNvPr>
          <p:cNvSpPr txBox="1"/>
          <p:nvPr/>
        </p:nvSpPr>
        <p:spPr>
          <a:xfrm>
            <a:off x="457200" y="1705253"/>
            <a:ext cx="1710725" cy="369332"/>
          </a:xfrm>
          <a:prstGeom prst="rect">
            <a:avLst/>
          </a:prstGeom>
          <a:noFill/>
        </p:spPr>
        <p:txBody>
          <a:bodyPr wrap="none" rtlCol="0">
            <a:spAutoFit/>
          </a:bodyPr>
          <a:lstStyle/>
          <a:p>
            <a:r>
              <a:rPr lang="en-US" dirty="0"/>
              <a:t>Building a dam</a:t>
            </a:r>
          </a:p>
        </p:txBody>
      </p:sp>
      <p:sp>
        <p:nvSpPr>
          <p:cNvPr id="8" name="TextBox 7">
            <a:extLst>
              <a:ext uri="{FF2B5EF4-FFF2-40B4-BE49-F238E27FC236}">
                <a16:creationId xmlns:a16="http://schemas.microsoft.com/office/drawing/2014/main" id="{6274B025-692A-D65C-161C-83BD4312F2A1}"/>
              </a:ext>
            </a:extLst>
          </p:cNvPr>
          <p:cNvSpPr txBox="1"/>
          <p:nvPr/>
        </p:nvSpPr>
        <p:spPr>
          <a:xfrm>
            <a:off x="523239" y="2362200"/>
            <a:ext cx="3124200" cy="1754326"/>
          </a:xfrm>
          <a:prstGeom prst="rect">
            <a:avLst/>
          </a:prstGeom>
          <a:noFill/>
        </p:spPr>
        <p:txBody>
          <a:bodyPr wrap="square" rtlCol="0">
            <a:spAutoFit/>
          </a:bodyPr>
          <a:lstStyle/>
          <a:p>
            <a:r>
              <a:rPr lang="en-US" dirty="0"/>
              <a:t>For what water volume during flood events should we design? </a:t>
            </a:r>
          </a:p>
          <a:p>
            <a:endParaRPr lang="en-US" dirty="0"/>
          </a:p>
          <a:p>
            <a:r>
              <a:rPr lang="en-US" dirty="0"/>
              <a:t>How can the climate crisis affect old designs? </a:t>
            </a:r>
          </a:p>
        </p:txBody>
      </p:sp>
      <p:grpSp>
        <p:nvGrpSpPr>
          <p:cNvPr id="13" name="Group 12">
            <a:extLst>
              <a:ext uri="{FF2B5EF4-FFF2-40B4-BE49-F238E27FC236}">
                <a16:creationId xmlns:a16="http://schemas.microsoft.com/office/drawing/2014/main" id="{C956129A-06D6-A96D-13F9-D73A248E8392}"/>
              </a:ext>
            </a:extLst>
          </p:cNvPr>
          <p:cNvGrpSpPr/>
          <p:nvPr/>
        </p:nvGrpSpPr>
        <p:grpSpPr>
          <a:xfrm>
            <a:off x="3952485" y="1752600"/>
            <a:ext cx="4754010" cy="2667000"/>
            <a:chOff x="3952485" y="1752600"/>
            <a:chExt cx="4754010" cy="2667000"/>
          </a:xfrm>
        </p:grpSpPr>
        <p:pic>
          <p:nvPicPr>
            <p:cNvPr id="10" name="Picture 9" descr="A flood with water flowing over a building">
              <a:extLst>
                <a:ext uri="{FF2B5EF4-FFF2-40B4-BE49-F238E27FC236}">
                  <a16:creationId xmlns:a16="http://schemas.microsoft.com/office/drawing/2014/main" id="{96F82F7A-B27B-5611-3004-D8939A1AA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485" y="1752600"/>
              <a:ext cx="4754010" cy="2667000"/>
            </a:xfrm>
            <a:prstGeom prst="rect">
              <a:avLst/>
            </a:prstGeom>
          </p:spPr>
        </p:pic>
        <p:sp>
          <p:nvSpPr>
            <p:cNvPr id="12" name="TextBox 11">
              <a:extLst>
                <a:ext uri="{FF2B5EF4-FFF2-40B4-BE49-F238E27FC236}">
                  <a16:creationId xmlns:a16="http://schemas.microsoft.com/office/drawing/2014/main" id="{C7E13256-EFC9-E6BD-B691-C41E25D64D17}"/>
                </a:ext>
              </a:extLst>
            </p:cNvPr>
            <p:cNvSpPr txBox="1"/>
            <p:nvPr/>
          </p:nvSpPr>
          <p:spPr>
            <a:xfrm>
              <a:off x="4114801" y="4019490"/>
              <a:ext cx="4495800" cy="400110"/>
            </a:xfrm>
            <a:prstGeom prst="rect">
              <a:avLst/>
            </a:prstGeom>
            <a:noFill/>
          </p:spPr>
          <p:txBody>
            <a:bodyPr wrap="square">
              <a:spAutoFit/>
            </a:bodyPr>
            <a:lstStyle/>
            <a:p>
              <a:r>
                <a:rPr lang="en-US" sz="1000" dirty="0">
                  <a:solidFill>
                    <a:schemeClr val="bg1"/>
                  </a:solidFill>
                </a:rPr>
                <a:t>https://www.latinpost.com/articles/145630/20200520/catastrophic-flooding-michigan-dam-failures-force-more-10-000-residents.htm</a:t>
              </a:r>
            </a:p>
          </p:txBody>
        </p:sp>
      </p:grpSp>
    </p:spTree>
    <p:extLst>
      <p:ext uri="{BB962C8B-B14F-4D97-AF65-F5344CB8AC3E}">
        <p14:creationId xmlns:p14="http://schemas.microsoft.com/office/powerpoint/2010/main" val="3901601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srgbClr val="FF0000"/>
                </a:solidFill>
              </a:rPr>
              <a:t>CEE 202</a:t>
            </a:r>
            <a:br>
              <a:rPr lang="en-US" dirty="0">
                <a:solidFill>
                  <a:srgbClr val="FF0000"/>
                </a:solidFill>
              </a:rPr>
            </a:br>
            <a:r>
              <a:rPr lang="en-US" dirty="0">
                <a:solidFill>
                  <a:srgbClr val="FF0000"/>
                </a:solidFill>
              </a:rPr>
              <a:t>Engineering Risk and Uncertainty</a:t>
            </a:r>
          </a:p>
        </p:txBody>
      </p:sp>
      <p:sp>
        <p:nvSpPr>
          <p:cNvPr id="3" name="Subtitle 2"/>
          <p:cNvSpPr>
            <a:spLocks noGrp="1"/>
          </p:cNvSpPr>
          <p:nvPr>
            <p:ph type="subTitle" idx="1"/>
          </p:nvPr>
        </p:nvSpPr>
        <p:spPr>
          <a:xfrm>
            <a:off x="1219200" y="5105400"/>
            <a:ext cx="6858000" cy="533400"/>
          </a:xfrm>
        </p:spPr>
        <p:txBody>
          <a:bodyPr>
            <a:noAutofit/>
          </a:bodyPr>
          <a:lstStyle/>
          <a:p>
            <a:r>
              <a:rPr lang="en-US" sz="1800" dirty="0">
                <a:solidFill>
                  <a:schemeClr val="tx1"/>
                </a:solidFill>
              </a:rPr>
              <a:t>Lecture 00 – Introduction</a:t>
            </a:r>
          </a:p>
        </p:txBody>
      </p:sp>
    </p:spTree>
    <p:extLst>
      <p:ext uri="{BB962C8B-B14F-4D97-AF65-F5344CB8AC3E}">
        <p14:creationId xmlns:p14="http://schemas.microsoft.com/office/powerpoint/2010/main" val="358145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A244D-89B6-EDE1-5CB5-ADE6A8B92855}"/>
              </a:ext>
            </a:extLst>
          </p:cNvPr>
          <p:cNvSpPr>
            <a:spLocks noGrp="1"/>
          </p:cNvSpPr>
          <p:nvPr>
            <p:ph type="title"/>
          </p:nvPr>
        </p:nvSpPr>
        <p:spPr>
          <a:xfrm>
            <a:off x="381000" y="2590800"/>
            <a:ext cx="8229600" cy="1143000"/>
          </a:xfrm>
        </p:spPr>
        <p:txBody>
          <a:bodyPr>
            <a:normAutofit fontScale="90000"/>
          </a:bodyPr>
          <a:lstStyle/>
          <a:p>
            <a:r>
              <a:rPr lang="en-US" dirty="0">
                <a:solidFill>
                  <a:srgbClr val="0070C0"/>
                </a:solidFill>
              </a:rPr>
              <a:t>About integrating computational thinking in our classes</a:t>
            </a:r>
          </a:p>
        </p:txBody>
      </p:sp>
      <p:sp>
        <p:nvSpPr>
          <p:cNvPr id="3" name="Date Placeholder 2">
            <a:extLst>
              <a:ext uri="{FF2B5EF4-FFF2-40B4-BE49-F238E27FC236}">
                <a16:creationId xmlns:a16="http://schemas.microsoft.com/office/drawing/2014/main" id="{CADADEB0-72A5-CC38-37D2-083FAEC23113}"/>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DDE4F83E-70D9-792F-1346-AA044D10B96A}"/>
              </a:ext>
            </a:extLst>
          </p:cNvPr>
          <p:cNvSpPr>
            <a:spLocks noGrp="1"/>
          </p:cNvSpPr>
          <p:nvPr>
            <p:ph type="sldNum" sz="quarter" idx="12"/>
          </p:nvPr>
        </p:nvSpPr>
        <p:spPr/>
        <p:txBody>
          <a:bodyPr/>
          <a:lstStyle/>
          <a:p>
            <a:fld id="{99EB6A80-5F3A-48F8-9A6D-FBAB30EAD4DB}" type="slidenum">
              <a:rPr lang="en-US" smtClean="0"/>
              <a:pPr/>
              <a:t>20</a:t>
            </a:fld>
            <a:endParaRPr lang="en-US"/>
          </a:p>
        </p:txBody>
      </p:sp>
    </p:spTree>
    <p:extLst>
      <p:ext uri="{BB962C8B-B14F-4D97-AF65-F5344CB8AC3E}">
        <p14:creationId xmlns:p14="http://schemas.microsoft.com/office/powerpoint/2010/main" val="2225832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3E73-33A7-21E7-54A9-EFBF14BD0BA7}"/>
              </a:ext>
            </a:extLst>
          </p:cNvPr>
          <p:cNvSpPr>
            <a:spLocks noGrp="1"/>
          </p:cNvSpPr>
          <p:nvPr>
            <p:ph type="title"/>
          </p:nvPr>
        </p:nvSpPr>
        <p:spPr/>
        <p:txBody>
          <a:bodyPr>
            <a:normAutofit fontScale="90000"/>
          </a:bodyPr>
          <a:lstStyle/>
          <a:p>
            <a:r>
              <a:rPr lang="en-US" dirty="0"/>
              <a:t>Why should you care about computational thinking?</a:t>
            </a:r>
          </a:p>
        </p:txBody>
      </p:sp>
      <p:sp>
        <p:nvSpPr>
          <p:cNvPr id="3" name="Date Placeholder 2">
            <a:extLst>
              <a:ext uri="{FF2B5EF4-FFF2-40B4-BE49-F238E27FC236}">
                <a16:creationId xmlns:a16="http://schemas.microsoft.com/office/drawing/2014/main" id="{7F2E8356-725B-D9BB-300E-79ECF742BFE9}"/>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CD5D978B-C2A4-7A40-574F-7DDA2DBE7AB7}"/>
              </a:ext>
            </a:extLst>
          </p:cNvPr>
          <p:cNvSpPr>
            <a:spLocks noGrp="1"/>
          </p:cNvSpPr>
          <p:nvPr>
            <p:ph type="sldNum" sz="quarter" idx="12"/>
          </p:nvPr>
        </p:nvSpPr>
        <p:spPr/>
        <p:txBody>
          <a:bodyPr/>
          <a:lstStyle/>
          <a:p>
            <a:fld id="{99EB6A80-5F3A-48F8-9A6D-FBAB30EAD4DB}" type="slidenum">
              <a:rPr lang="en-US" smtClean="0"/>
              <a:pPr/>
              <a:t>21</a:t>
            </a:fld>
            <a:endParaRPr lang="en-US"/>
          </a:p>
        </p:txBody>
      </p:sp>
      <p:sp>
        <p:nvSpPr>
          <p:cNvPr id="6" name="TextBox 5">
            <a:extLst>
              <a:ext uri="{FF2B5EF4-FFF2-40B4-BE49-F238E27FC236}">
                <a16:creationId xmlns:a16="http://schemas.microsoft.com/office/drawing/2014/main" id="{5B6A358E-2838-AEBA-3569-FFE263F5B643}"/>
              </a:ext>
            </a:extLst>
          </p:cNvPr>
          <p:cNvSpPr txBox="1"/>
          <p:nvPr/>
        </p:nvSpPr>
        <p:spPr>
          <a:xfrm>
            <a:off x="457200" y="1597036"/>
            <a:ext cx="8229600" cy="646331"/>
          </a:xfrm>
          <a:prstGeom prst="rect">
            <a:avLst/>
          </a:prstGeom>
          <a:noFill/>
        </p:spPr>
        <p:txBody>
          <a:bodyPr wrap="square">
            <a:spAutoFit/>
          </a:bodyPr>
          <a:lstStyle/>
          <a:p>
            <a:r>
              <a:rPr lang="en-US" dirty="0"/>
              <a:t>Computational thinking set of skills needed to convert real-life problems into a sequence of tasks that can be solved with the help of a computer. </a:t>
            </a:r>
          </a:p>
        </p:txBody>
      </p:sp>
      <p:sp>
        <p:nvSpPr>
          <p:cNvPr id="8" name="TextBox 7">
            <a:extLst>
              <a:ext uri="{FF2B5EF4-FFF2-40B4-BE49-F238E27FC236}">
                <a16:creationId xmlns:a16="http://schemas.microsoft.com/office/drawing/2014/main" id="{3A319582-A340-70A7-360C-974366116CE4}"/>
              </a:ext>
            </a:extLst>
          </p:cNvPr>
          <p:cNvSpPr txBox="1"/>
          <p:nvPr/>
        </p:nvSpPr>
        <p:spPr>
          <a:xfrm>
            <a:off x="436616" y="2511989"/>
            <a:ext cx="2819400" cy="369332"/>
          </a:xfrm>
          <a:prstGeom prst="rect">
            <a:avLst/>
          </a:prstGeom>
          <a:noFill/>
        </p:spPr>
        <p:txBody>
          <a:bodyPr wrap="square">
            <a:spAutoFit/>
          </a:bodyPr>
          <a:lstStyle/>
          <a:p>
            <a:r>
              <a:rPr lang="en-US" b="1" dirty="0"/>
              <a:t>Computer programming</a:t>
            </a:r>
          </a:p>
        </p:txBody>
      </p:sp>
      <p:pic>
        <p:nvPicPr>
          <p:cNvPr id="10" name="Picture 9" descr="A person sitting at a desk working on a computer&#10;&#10;Description automatically generated">
            <a:extLst>
              <a:ext uri="{FF2B5EF4-FFF2-40B4-BE49-F238E27FC236}">
                <a16:creationId xmlns:a16="http://schemas.microsoft.com/office/drawing/2014/main" id="{DC2F50DC-E356-7709-9B4C-EC40DB403B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920" y="2971959"/>
            <a:ext cx="1419225" cy="1419225"/>
          </a:xfrm>
          <a:prstGeom prst="rect">
            <a:avLst/>
          </a:prstGeom>
        </p:spPr>
      </p:pic>
      <p:sp>
        <p:nvSpPr>
          <p:cNvPr id="11" name="TextBox 10">
            <a:extLst>
              <a:ext uri="{FF2B5EF4-FFF2-40B4-BE49-F238E27FC236}">
                <a16:creationId xmlns:a16="http://schemas.microsoft.com/office/drawing/2014/main" id="{FE37BF26-61B3-ADBF-DCF8-659D9006928F}"/>
              </a:ext>
            </a:extLst>
          </p:cNvPr>
          <p:cNvSpPr txBox="1"/>
          <p:nvPr/>
        </p:nvSpPr>
        <p:spPr>
          <a:xfrm>
            <a:off x="667992" y="4450580"/>
            <a:ext cx="2517376" cy="646331"/>
          </a:xfrm>
          <a:prstGeom prst="rect">
            <a:avLst/>
          </a:prstGeom>
          <a:noFill/>
        </p:spPr>
        <p:txBody>
          <a:bodyPr wrap="square" rtlCol="0">
            <a:spAutoFit/>
          </a:bodyPr>
          <a:lstStyle/>
          <a:p>
            <a:r>
              <a:rPr lang="en-US" dirty="0"/>
              <a:t>human language to computer language</a:t>
            </a:r>
          </a:p>
        </p:txBody>
      </p:sp>
      <p:sp>
        <p:nvSpPr>
          <p:cNvPr id="12" name="TextBox 11">
            <a:extLst>
              <a:ext uri="{FF2B5EF4-FFF2-40B4-BE49-F238E27FC236}">
                <a16:creationId xmlns:a16="http://schemas.microsoft.com/office/drawing/2014/main" id="{F3B17355-7930-0151-89B8-57F0D3F954E2}"/>
              </a:ext>
            </a:extLst>
          </p:cNvPr>
          <p:cNvSpPr txBox="1"/>
          <p:nvPr/>
        </p:nvSpPr>
        <p:spPr>
          <a:xfrm>
            <a:off x="4754841" y="2475846"/>
            <a:ext cx="2870325" cy="369332"/>
          </a:xfrm>
          <a:prstGeom prst="rect">
            <a:avLst/>
          </a:prstGeom>
          <a:noFill/>
        </p:spPr>
        <p:txBody>
          <a:bodyPr wrap="square">
            <a:spAutoFit/>
          </a:bodyPr>
          <a:lstStyle/>
          <a:p>
            <a:r>
              <a:rPr lang="en-US" b="1" dirty="0"/>
              <a:t>Computational thinking</a:t>
            </a:r>
          </a:p>
        </p:txBody>
      </p:sp>
      <p:pic>
        <p:nvPicPr>
          <p:cNvPr id="14" name="Picture 13" descr="A diagram of a brain&#10;&#10;Description automatically generated">
            <a:extLst>
              <a:ext uri="{FF2B5EF4-FFF2-40B4-BE49-F238E27FC236}">
                <a16:creationId xmlns:a16="http://schemas.microsoft.com/office/drawing/2014/main" id="{7454481D-62A8-1A50-EBA1-87CD2E6221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9922" y="2881321"/>
            <a:ext cx="5200162" cy="2925091"/>
          </a:xfrm>
          <a:prstGeom prst="rect">
            <a:avLst/>
          </a:prstGeom>
        </p:spPr>
      </p:pic>
      <p:sp>
        <p:nvSpPr>
          <p:cNvPr id="16" name="TextBox 15">
            <a:extLst>
              <a:ext uri="{FF2B5EF4-FFF2-40B4-BE49-F238E27FC236}">
                <a16:creationId xmlns:a16="http://schemas.microsoft.com/office/drawing/2014/main" id="{B762E010-1DBA-087F-B16E-B296414EFF1B}"/>
              </a:ext>
            </a:extLst>
          </p:cNvPr>
          <p:cNvSpPr txBox="1"/>
          <p:nvPr/>
        </p:nvSpPr>
        <p:spPr>
          <a:xfrm>
            <a:off x="1846316" y="6475254"/>
            <a:ext cx="5675512" cy="246221"/>
          </a:xfrm>
          <a:prstGeom prst="rect">
            <a:avLst/>
          </a:prstGeom>
          <a:noFill/>
        </p:spPr>
        <p:txBody>
          <a:bodyPr wrap="square">
            <a:spAutoFit/>
          </a:bodyPr>
          <a:lstStyle/>
          <a:p>
            <a:r>
              <a:rPr lang="en-US" sz="1000" dirty="0"/>
              <a:t>https://bimcorner.com/computational-thinking-why-should-engineers-care-about-it/</a:t>
            </a:r>
          </a:p>
        </p:txBody>
      </p:sp>
      <p:cxnSp>
        <p:nvCxnSpPr>
          <p:cNvPr id="18" name="Connector: Elbow 17">
            <a:extLst>
              <a:ext uri="{FF2B5EF4-FFF2-40B4-BE49-F238E27FC236}">
                <a16:creationId xmlns:a16="http://schemas.microsoft.com/office/drawing/2014/main" id="{69B68979-5BA0-C442-91C1-64384D1C3C8F}"/>
              </a:ext>
            </a:extLst>
          </p:cNvPr>
          <p:cNvCxnSpPr>
            <a:stCxn id="11" idx="2"/>
            <a:endCxn id="14" idx="2"/>
          </p:cNvCxnSpPr>
          <p:nvPr/>
        </p:nvCxnSpPr>
        <p:spPr>
          <a:xfrm rot="16200000" flipH="1">
            <a:off x="3703591" y="3319999"/>
            <a:ext cx="709501" cy="4263323"/>
          </a:xfrm>
          <a:prstGeom prst="bentConnector3">
            <a:avLst>
              <a:gd name="adj1" fmla="val 13222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9FDD3B-BDA0-6D5B-9213-EB635A732052}"/>
              </a:ext>
            </a:extLst>
          </p:cNvPr>
          <p:cNvSpPr txBox="1"/>
          <p:nvPr/>
        </p:nvSpPr>
        <p:spPr>
          <a:xfrm>
            <a:off x="914400" y="6027317"/>
            <a:ext cx="6707285" cy="369332"/>
          </a:xfrm>
          <a:prstGeom prst="rect">
            <a:avLst/>
          </a:prstGeom>
          <a:noFill/>
        </p:spPr>
        <p:txBody>
          <a:bodyPr wrap="none" rtlCol="0">
            <a:spAutoFit/>
          </a:bodyPr>
          <a:lstStyle/>
          <a:p>
            <a:r>
              <a:rPr lang="en-US" dirty="0">
                <a:solidFill>
                  <a:srgbClr val="0070C0"/>
                </a:solidFill>
              </a:rPr>
              <a:t>In this class, you get to practice these skills at a basic level </a:t>
            </a:r>
          </a:p>
        </p:txBody>
      </p:sp>
    </p:spTree>
    <p:extLst>
      <p:ext uri="{BB962C8B-B14F-4D97-AF65-F5344CB8AC3E}">
        <p14:creationId xmlns:p14="http://schemas.microsoft.com/office/powerpoint/2010/main" val="417748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06A5-7B77-334F-3568-E0A85B3F4576}"/>
              </a:ext>
            </a:extLst>
          </p:cNvPr>
          <p:cNvSpPr>
            <a:spLocks noGrp="1"/>
          </p:cNvSpPr>
          <p:nvPr>
            <p:ph type="title"/>
          </p:nvPr>
        </p:nvSpPr>
        <p:spPr>
          <a:xfrm>
            <a:off x="457200" y="274638"/>
            <a:ext cx="8229600" cy="1143000"/>
          </a:xfrm>
        </p:spPr>
        <p:txBody>
          <a:bodyPr anchor="ctr">
            <a:normAutofit/>
          </a:bodyPr>
          <a:lstStyle/>
          <a:p>
            <a:pPr>
              <a:lnSpc>
                <a:spcPct val="90000"/>
              </a:lnSpc>
            </a:pPr>
            <a:r>
              <a:rPr lang="en-US" sz="3700" dirty="0"/>
              <a:t>(That’s what an algorithm looks like)</a:t>
            </a:r>
          </a:p>
        </p:txBody>
      </p:sp>
      <p:pic>
        <p:nvPicPr>
          <p:cNvPr id="6" name="Picture 5" descr="A diagram of a work flow&#10;&#10;Description automatically generated">
            <a:extLst>
              <a:ext uri="{FF2B5EF4-FFF2-40B4-BE49-F238E27FC236}">
                <a16:creationId xmlns:a16="http://schemas.microsoft.com/office/drawing/2014/main" id="{32F665A5-7AD4-322F-0D41-3B96CB136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566" y="1600200"/>
            <a:ext cx="5974868" cy="4525963"/>
          </a:xfrm>
          <a:prstGeom prst="rect">
            <a:avLst/>
          </a:prstGeom>
          <a:noFill/>
        </p:spPr>
      </p:pic>
      <p:sp>
        <p:nvSpPr>
          <p:cNvPr id="3" name="Date Placeholder 2">
            <a:extLst>
              <a:ext uri="{FF2B5EF4-FFF2-40B4-BE49-F238E27FC236}">
                <a16:creationId xmlns:a16="http://schemas.microsoft.com/office/drawing/2014/main" id="{3BE94973-3D83-9BB7-BB60-65C37EA94614}"/>
              </a:ext>
            </a:extLst>
          </p:cNvPr>
          <p:cNvSpPr>
            <a:spLocks noGrp="1"/>
          </p:cNvSpPr>
          <p:nvPr>
            <p:ph type="dt" sz="half" idx="10"/>
          </p:nvPr>
        </p:nvSpPr>
        <p:spPr>
          <a:xfrm>
            <a:off x="457200" y="6356350"/>
            <a:ext cx="2133600" cy="365125"/>
          </a:xfrm>
        </p:spPr>
        <p:txBody>
          <a:bodyPr anchor="ctr">
            <a:normAutofit/>
          </a:bodyPr>
          <a:lstStyle/>
          <a:p>
            <a:pPr>
              <a:spcAft>
                <a:spcPts val="600"/>
              </a:spcAft>
            </a:pPr>
            <a:fld id="{0065BAC6-0CF3-4AC9-B80B-7D6CFCFBC609}" type="datetime1">
              <a:rPr lang="en-US" smtClean="0"/>
              <a:pPr>
                <a:spcAft>
                  <a:spcPts val="600"/>
                </a:spcAft>
              </a:pPr>
              <a:t>8/14/2023</a:t>
            </a:fld>
            <a:endParaRPr lang="en-US"/>
          </a:p>
        </p:txBody>
      </p:sp>
      <p:sp>
        <p:nvSpPr>
          <p:cNvPr id="4" name="Slide Number Placeholder 3">
            <a:extLst>
              <a:ext uri="{FF2B5EF4-FFF2-40B4-BE49-F238E27FC236}">
                <a16:creationId xmlns:a16="http://schemas.microsoft.com/office/drawing/2014/main" id="{2A42F988-AFA5-EC32-C3F0-3508614F5077}"/>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99EB6A80-5F3A-48F8-9A6D-FBAB30EAD4DB}" type="slidenum">
              <a:rPr lang="en-US" smtClean="0"/>
              <a:pPr>
                <a:spcAft>
                  <a:spcPts val="600"/>
                </a:spcAft>
              </a:pPr>
              <a:t>22</a:t>
            </a:fld>
            <a:endParaRPr lang="en-US"/>
          </a:p>
        </p:txBody>
      </p:sp>
    </p:spTree>
    <p:extLst>
      <p:ext uri="{BB962C8B-B14F-4D97-AF65-F5344CB8AC3E}">
        <p14:creationId xmlns:p14="http://schemas.microsoft.com/office/powerpoint/2010/main" val="2179503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4B83-B8DF-9103-82B5-EAA6B7F9BBCB}"/>
              </a:ext>
            </a:extLst>
          </p:cNvPr>
          <p:cNvSpPr>
            <a:spLocks noGrp="1"/>
          </p:cNvSpPr>
          <p:nvPr>
            <p:ph type="title"/>
          </p:nvPr>
        </p:nvSpPr>
        <p:spPr>
          <a:xfrm>
            <a:off x="609600" y="2514600"/>
            <a:ext cx="8229600" cy="715962"/>
          </a:xfrm>
        </p:spPr>
        <p:txBody>
          <a:bodyPr>
            <a:normAutofit fontScale="90000"/>
          </a:bodyPr>
          <a:lstStyle/>
          <a:p>
            <a:r>
              <a:rPr lang="en-US" dirty="0">
                <a:solidFill>
                  <a:srgbClr val="0070C0"/>
                </a:solidFill>
              </a:rPr>
              <a:t>How about AI chatbots?</a:t>
            </a:r>
          </a:p>
        </p:txBody>
      </p:sp>
      <p:sp>
        <p:nvSpPr>
          <p:cNvPr id="3" name="Date Placeholder 2">
            <a:extLst>
              <a:ext uri="{FF2B5EF4-FFF2-40B4-BE49-F238E27FC236}">
                <a16:creationId xmlns:a16="http://schemas.microsoft.com/office/drawing/2014/main" id="{F99EEE19-39FF-F948-C1DE-FE612C685A95}"/>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D815E7B5-E72B-F735-6C2F-7FC32FC034A8}"/>
              </a:ext>
            </a:extLst>
          </p:cNvPr>
          <p:cNvSpPr>
            <a:spLocks noGrp="1"/>
          </p:cNvSpPr>
          <p:nvPr>
            <p:ph type="sldNum" sz="quarter" idx="12"/>
          </p:nvPr>
        </p:nvSpPr>
        <p:spPr/>
        <p:txBody>
          <a:bodyPr/>
          <a:lstStyle/>
          <a:p>
            <a:fld id="{99EB6A80-5F3A-48F8-9A6D-FBAB30EAD4DB}" type="slidenum">
              <a:rPr lang="en-US" smtClean="0"/>
              <a:pPr/>
              <a:t>23</a:t>
            </a:fld>
            <a:endParaRPr lang="en-US"/>
          </a:p>
        </p:txBody>
      </p:sp>
    </p:spTree>
    <p:extLst>
      <p:ext uri="{BB962C8B-B14F-4D97-AF65-F5344CB8AC3E}">
        <p14:creationId xmlns:p14="http://schemas.microsoft.com/office/powerpoint/2010/main" val="554890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F2FC-50F0-EA7A-AD3B-33CC1C5B2614}"/>
              </a:ext>
            </a:extLst>
          </p:cNvPr>
          <p:cNvSpPr>
            <a:spLocks noGrp="1"/>
          </p:cNvSpPr>
          <p:nvPr>
            <p:ph type="title"/>
          </p:nvPr>
        </p:nvSpPr>
        <p:spPr>
          <a:xfrm>
            <a:off x="457200" y="125605"/>
            <a:ext cx="8229600" cy="1143000"/>
          </a:xfrm>
        </p:spPr>
        <p:txBody>
          <a:bodyPr>
            <a:normAutofit fontScale="90000"/>
          </a:bodyPr>
          <a:lstStyle/>
          <a:p>
            <a:r>
              <a:rPr lang="en-US" dirty="0"/>
              <a:t>A recent exchange with ChatGPT</a:t>
            </a:r>
            <a:br>
              <a:rPr lang="en-US" dirty="0"/>
            </a:br>
            <a:r>
              <a:rPr lang="en-US" dirty="0"/>
              <a:t>(July 31, 2023, v. 3.5)</a:t>
            </a:r>
          </a:p>
        </p:txBody>
      </p:sp>
      <p:sp>
        <p:nvSpPr>
          <p:cNvPr id="3" name="Date Placeholder 2">
            <a:extLst>
              <a:ext uri="{FF2B5EF4-FFF2-40B4-BE49-F238E27FC236}">
                <a16:creationId xmlns:a16="http://schemas.microsoft.com/office/drawing/2014/main" id="{ED7323AE-8E1C-35E1-4F7C-CD756B89DD5D}"/>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C0B61703-CF5F-3AE8-CFB8-A5893ECC8A9D}"/>
              </a:ext>
            </a:extLst>
          </p:cNvPr>
          <p:cNvSpPr>
            <a:spLocks noGrp="1"/>
          </p:cNvSpPr>
          <p:nvPr>
            <p:ph type="sldNum" sz="quarter" idx="12"/>
          </p:nvPr>
        </p:nvSpPr>
        <p:spPr/>
        <p:txBody>
          <a:bodyPr/>
          <a:lstStyle/>
          <a:p>
            <a:fld id="{99EB6A80-5F3A-48F8-9A6D-FBAB30EAD4DB}" type="slidenum">
              <a:rPr lang="en-US" smtClean="0"/>
              <a:pPr/>
              <a:t>24</a:t>
            </a:fld>
            <a:endParaRPr lang="en-US"/>
          </a:p>
        </p:txBody>
      </p:sp>
      <p:pic>
        <p:nvPicPr>
          <p:cNvPr id="16" name="Picture 15">
            <a:extLst>
              <a:ext uri="{FF2B5EF4-FFF2-40B4-BE49-F238E27FC236}">
                <a16:creationId xmlns:a16="http://schemas.microsoft.com/office/drawing/2014/main" id="{814B3C4D-82F0-3C15-6245-CC0D16A8C95E}"/>
              </a:ext>
            </a:extLst>
          </p:cNvPr>
          <p:cNvPicPr>
            <a:picLocks noChangeAspect="1"/>
          </p:cNvPicPr>
          <p:nvPr/>
        </p:nvPicPr>
        <p:blipFill>
          <a:blip r:embed="rId2"/>
          <a:stretch>
            <a:fillRect/>
          </a:stretch>
        </p:blipFill>
        <p:spPr>
          <a:xfrm>
            <a:off x="1600201" y="1331239"/>
            <a:ext cx="5410200" cy="4964701"/>
          </a:xfrm>
          <a:prstGeom prst="rect">
            <a:avLst/>
          </a:prstGeom>
        </p:spPr>
      </p:pic>
    </p:spTree>
    <p:extLst>
      <p:ext uri="{BB962C8B-B14F-4D97-AF65-F5344CB8AC3E}">
        <p14:creationId xmlns:p14="http://schemas.microsoft.com/office/powerpoint/2010/main" val="3156512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F2FC-50F0-EA7A-AD3B-33CC1C5B2614}"/>
              </a:ext>
            </a:extLst>
          </p:cNvPr>
          <p:cNvSpPr>
            <a:spLocks noGrp="1"/>
          </p:cNvSpPr>
          <p:nvPr>
            <p:ph type="title"/>
          </p:nvPr>
        </p:nvSpPr>
        <p:spPr/>
        <p:txBody>
          <a:bodyPr>
            <a:normAutofit fontScale="90000"/>
          </a:bodyPr>
          <a:lstStyle/>
          <a:p>
            <a:r>
              <a:rPr lang="en-US" dirty="0"/>
              <a:t>A recent exchange with </a:t>
            </a:r>
            <a:r>
              <a:rPr lang="en-US" dirty="0" err="1"/>
              <a:t>ChatGPT</a:t>
            </a:r>
            <a:endParaRPr lang="en-US" dirty="0"/>
          </a:p>
        </p:txBody>
      </p:sp>
      <p:sp>
        <p:nvSpPr>
          <p:cNvPr id="3" name="Date Placeholder 2">
            <a:extLst>
              <a:ext uri="{FF2B5EF4-FFF2-40B4-BE49-F238E27FC236}">
                <a16:creationId xmlns:a16="http://schemas.microsoft.com/office/drawing/2014/main" id="{ED7323AE-8E1C-35E1-4F7C-CD756B89DD5D}"/>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C0B61703-CF5F-3AE8-CFB8-A5893ECC8A9D}"/>
              </a:ext>
            </a:extLst>
          </p:cNvPr>
          <p:cNvSpPr>
            <a:spLocks noGrp="1"/>
          </p:cNvSpPr>
          <p:nvPr>
            <p:ph type="sldNum" sz="quarter" idx="12"/>
          </p:nvPr>
        </p:nvSpPr>
        <p:spPr/>
        <p:txBody>
          <a:bodyPr/>
          <a:lstStyle/>
          <a:p>
            <a:fld id="{99EB6A80-5F3A-48F8-9A6D-FBAB30EAD4DB}" type="slidenum">
              <a:rPr lang="en-US" smtClean="0"/>
              <a:pPr/>
              <a:t>25</a:t>
            </a:fld>
            <a:endParaRPr lang="en-US"/>
          </a:p>
        </p:txBody>
      </p:sp>
      <p:sp>
        <p:nvSpPr>
          <p:cNvPr id="12" name="TextBox 11">
            <a:extLst>
              <a:ext uri="{FF2B5EF4-FFF2-40B4-BE49-F238E27FC236}">
                <a16:creationId xmlns:a16="http://schemas.microsoft.com/office/drawing/2014/main" id="{6AEE3614-CA52-1261-4176-7BBDCBF6415A}"/>
              </a:ext>
            </a:extLst>
          </p:cNvPr>
          <p:cNvSpPr txBox="1"/>
          <p:nvPr/>
        </p:nvSpPr>
        <p:spPr>
          <a:xfrm>
            <a:off x="533400" y="1275581"/>
            <a:ext cx="2057400" cy="1200329"/>
          </a:xfrm>
          <a:prstGeom prst="rect">
            <a:avLst/>
          </a:prstGeom>
          <a:solidFill>
            <a:schemeClr val="accent3">
              <a:lumMod val="20000"/>
              <a:lumOff val="80000"/>
            </a:schemeClr>
          </a:solidFill>
        </p:spPr>
        <p:txBody>
          <a:bodyPr wrap="square">
            <a:spAutoFit/>
          </a:bodyPr>
          <a:lstStyle/>
          <a:p>
            <a:r>
              <a:rPr lang="en-US" dirty="0"/>
              <a:t>S: please give the result if order does not matter</a:t>
            </a:r>
          </a:p>
        </p:txBody>
      </p:sp>
      <p:pic>
        <p:nvPicPr>
          <p:cNvPr id="7" name="Picture 6">
            <a:extLst>
              <a:ext uri="{FF2B5EF4-FFF2-40B4-BE49-F238E27FC236}">
                <a16:creationId xmlns:a16="http://schemas.microsoft.com/office/drawing/2014/main" id="{AABD1CDF-30CD-C2B9-5883-AB4609BEBCD4}"/>
              </a:ext>
            </a:extLst>
          </p:cNvPr>
          <p:cNvPicPr>
            <a:picLocks noChangeAspect="1"/>
          </p:cNvPicPr>
          <p:nvPr/>
        </p:nvPicPr>
        <p:blipFill>
          <a:blip r:embed="rId2"/>
          <a:stretch>
            <a:fillRect/>
          </a:stretch>
        </p:blipFill>
        <p:spPr>
          <a:xfrm>
            <a:off x="2578893" y="1417638"/>
            <a:ext cx="5390985" cy="5440362"/>
          </a:xfrm>
          <a:prstGeom prst="rect">
            <a:avLst/>
          </a:prstGeom>
        </p:spPr>
      </p:pic>
      <p:sp>
        <p:nvSpPr>
          <p:cNvPr id="9" name="Oval 8">
            <a:extLst>
              <a:ext uri="{FF2B5EF4-FFF2-40B4-BE49-F238E27FC236}">
                <a16:creationId xmlns:a16="http://schemas.microsoft.com/office/drawing/2014/main" id="{51F4626D-8B21-1A0C-4270-61DC65AE9E9A}"/>
              </a:ext>
            </a:extLst>
          </p:cNvPr>
          <p:cNvSpPr/>
          <p:nvPr/>
        </p:nvSpPr>
        <p:spPr>
          <a:xfrm>
            <a:off x="2819400" y="5715000"/>
            <a:ext cx="13716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8AFEA86-4F47-8DA6-08E8-5DA18A40FB1B}"/>
              </a:ext>
            </a:extLst>
          </p:cNvPr>
          <p:cNvSpPr txBox="1"/>
          <p:nvPr/>
        </p:nvSpPr>
        <p:spPr>
          <a:xfrm>
            <a:off x="360680" y="5616443"/>
            <a:ext cx="1752600" cy="369332"/>
          </a:xfrm>
          <a:prstGeom prst="rect">
            <a:avLst/>
          </a:prstGeom>
          <a:solidFill>
            <a:schemeClr val="accent2">
              <a:lumMod val="20000"/>
              <a:lumOff val="80000"/>
            </a:schemeClr>
          </a:solidFill>
        </p:spPr>
        <p:txBody>
          <a:bodyPr wrap="square" rtlCol="0">
            <a:spAutoFit/>
          </a:bodyPr>
          <a:lstStyle/>
          <a:p>
            <a:r>
              <a:rPr lang="en-US" dirty="0"/>
              <a:t>“hallucination”</a:t>
            </a:r>
          </a:p>
        </p:txBody>
      </p:sp>
      <p:cxnSp>
        <p:nvCxnSpPr>
          <p:cNvPr id="8" name="Straight Arrow Connector 7">
            <a:extLst>
              <a:ext uri="{FF2B5EF4-FFF2-40B4-BE49-F238E27FC236}">
                <a16:creationId xmlns:a16="http://schemas.microsoft.com/office/drawing/2014/main" id="{436BAC61-81CB-692C-11FB-224940C5C869}"/>
              </a:ext>
            </a:extLst>
          </p:cNvPr>
          <p:cNvCxnSpPr>
            <a:cxnSpLocks/>
            <a:stCxn id="5" idx="3"/>
            <a:endCxn id="9" idx="2"/>
          </p:cNvCxnSpPr>
          <p:nvPr/>
        </p:nvCxnSpPr>
        <p:spPr>
          <a:xfrm>
            <a:off x="2113280" y="5801109"/>
            <a:ext cx="706120" cy="218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31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F2FC-50F0-EA7A-AD3B-33CC1C5B2614}"/>
              </a:ext>
            </a:extLst>
          </p:cNvPr>
          <p:cNvSpPr>
            <a:spLocks noGrp="1"/>
          </p:cNvSpPr>
          <p:nvPr>
            <p:ph type="title"/>
          </p:nvPr>
        </p:nvSpPr>
        <p:spPr/>
        <p:txBody>
          <a:bodyPr>
            <a:normAutofit fontScale="90000"/>
          </a:bodyPr>
          <a:lstStyle/>
          <a:p>
            <a:r>
              <a:rPr lang="en-US" dirty="0"/>
              <a:t>A recent exchange with </a:t>
            </a:r>
            <a:r>
              <a:rPr lang="en-US" dirty="0" err="1"/>
              <a:t>ChatGPT</a:t>
            </a:r>
            <a:endParaRPr lang="en-US" dirty="0"/>
          </a:p>
        </p:txBody>
      </p:sp>
      <p:sp>
        <p:nvSpPr>
          <p:cNvPr id="3" name="Date Placeholder 2">
            <a:extLst>
              <a:ext uri="{FF2B5EF4-FFF2-40B4-BE49-F238E27FC236}">
                <a16:creationId xmlns:a16="http://schemas.microsoft.com/office/drawing/2014/main" id="{ED7323AE-8E1C-35E1-4F7C-CD756B89DD5D}"/>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C0B61703-CF5F-3AE8-CFB8-A5893ECC8A9D}"/>
              </a:ext>
            </a:extLst>
          </p:cNvPr>
          <p:cNvSpPr>
            <a:spLocks noGrp="1"/>
          </p:cNvSpPr>
          <p:nvPr>
            <p:ph type="sldNum" sz="quarter" idx="12"/>
          </p:nvPr>
        </p:nvSpPr>
        <p:spPr/>
        <p:txBody>
          <a:bodyPr/>
          <a:lstStyle/>
          <a:p>
            <a:fld id="{99EB6A80-5F3A-48F8-9A6D-FBAB30EAD4DB}" type="slidenum">
              <a:rPr lang="en-US" smtClean="0"/>
              <a:pPr/>
              <a:t>26</a:t>
            </a:fld>
            <a:endParaRPr lang="en-US"/>
          </a:p>
        </p:txBody>
      </p:sp>
      <p:sp>
        <p:nvSpPr>
          <p:cNvPr id="12" name="TextBox 11">
            <a:extLst>
              <a:ext uri="{FF2B5EF4-FFF2-40B4-BE49-F238E27FC236}">
                <a16:creationId xmlns:a16="http://schemas.microsoft.com/office/drawing/2014/main" id="{6AEE3614-CA52-1261-4176-7BBDCBF6415A}"/>
              </a:ext>
            </a:extLst>
          </p:cNvPr>
          <p:cNvSpPr txBox="1"/>
          <p:nvPr/>
        </p:nvSpPr>
        <p:spPr>
          <a:xfrm>
            <a:off x="685800" y="1411642"/>
            <a:ext cx="6096000" cy="369332"/>
          </a:xfrm>
          <a:prstGeom prst="rect">
            <a:avLst/>
          </a:prstGeom>
          <a:solidFill>
            <a:schemeClr val="accent3">
              <a:lumMod val="20000"/>
              <a:lumOff val="80000"/>
            </a:schemeClr>
          </a:solidFill>
        </p:spPr>
        <p:txBody>
          <a:bodyPr wrap="square">
            <a:spAutoFit/>
          </a:bodyPr>
          <a:lstStyle/>
          <a:p>
            <a:r>
              <a:rPr lang="en-US" dirty="0"/>
              <a:t>S: note that 52*51/2 =1326 not 2652 </a:t>
            </a:r>
          </a:p>
        </p:txBody>
      </p:sp>
      <p:pic>
        <p:nvPicPr>
          <p:cNvPr id="7" name="Picture 6">
            <a:extLst>
              <a:ext uri="{FF2B5EF4-FFF2-40B4-BE49-F238E27FC236}">
                <a16:creationId xmlns:a16="http://schemas.microsoft.com/office/drawing/2014/main" id="{9E56ABFA-5B42-2EE4-1EC7-3A21D0CAB7FA}"/>
              </a:ext>
            </a:extLst>
          </p:cNvPr>
          <p:cNvPicPr>
            <a:picLocks noChangeAspect="1"/>
          </p:cNvPicPr>
          <p:nvPr/>
        </p:nvPicPr>
        <p:blipFill>
          <a:blip r:embed="rId2"/>
          <a:stretch>
            <a:fillRect/>
          </a:stretch>
        </p:blipFill>
        <p:spPr>
          <a:xfrm>
            <a:off x="1524000" y="1931307"/>
            <a:ext cx="7086600" cy="4425043"/>
          </a:xfrm>
          <a:prstGeom prst="rect">
            <a:avLst/>
          </a:prstGeom>
        </p:spPr>
      </p:pic>
      <p:sp>
        <p:nvSpPr>
          <p:cNvPr id="8" name="Oval 7">
            <a:extLst>
              <a:ext uri="{FF2B5EF4-FFF2-40B4-BE49-F238E27FC236}">
                <a16:creationId xmlns:a16="http://schemas.microsoft.com/office/drawing/2014/main" id="{609B1463-F756-3C0F-8625-F23DFD6989EA}"/>
              </a:ext>
            </a:extLst>
          </p:cNvPr>
          <p:cNvSpPr/>
          <p:nvPr/>
        </p:nvSpPr>
        <p:spPr>
          <a:xfrm>
            <a:off x="1828800" y="4686946"/>
            <a:ext cx="1905000" cy="721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00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F2FC-50F0-EA7A-AD3B-33CC1C5B2614}"/>
              </a:ext>
            </a:extLst>
          </p:cNvPr>
          <p:cNvSpPr>
            <a:spLocks noGrp="1"/>
          </p:cNvSpPr>
          <p:nvPr>
            <p:ph type="title"/>
          </p:nvPr>
        </p:nvSpPr>
        <p:spPr/>
        <p:txBody>
          <a:bodyPr>
            <a:normAutofit fontScale="90000"/>
          </a:bodyPr>
          <a:lstStyle/>
          <a:p>
            <a:r>
              <a:rPr lang="en-US" dirty="0"/>
              <a:t>A recent exchange with </a:t>
            </a:r>
            <a:r>
              <a:rPr lang="en-US" dirty="0" err="1"/>
              <a:t>ChatGPT</a:t>
            </a:r>
            <a:endParaRPr lang="en-US" dirty="0"/>
          </a:p>
        </p:txBody>
      </p:sp>
      <p:sp>
        <p:nvSpPr>
          <p:cNvPr id="3" name="Date Placeholder 2">
            <a:extLst>
              <a:ext uri="{FF2B5EF4-FFF2-40B4-BE49-F238E27FC236}">
                <a16:creationId xmlns:a16="http://schemas.microsoft.com/office/drawing/2014/main" id="{ED7323AE-8E1C-35E1-4F7C-CD756B89DD5D}"/>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C0B61703-CF5F-3AE8-CFB8-A5893ECC8A9D}"/>
              </a:ext>
            </a:extLst>
          </p:cNvPr>
          <p:cNvSpPr>
            <a:spLocks noGrp="1"/>
          </p:cNvSpPr>
          <p:nvPr>
            <p:ph type="sldNum" sz="quarter" idx="12"/>
          </p:nvPr>
        </p:nvSpPr>
        <p:spPr/>
        <p:txBody>
          <a:bodyPr/>
          <a:lstStyle/>
          <a:p>
            <a:fld id="{99EB6A80-5F3A-48F8-9A6D-FBAB30EAD4DB}" type="slidenum">
              <a:rPr lang="en-US" smtClean="0"/>
              <a:pPr/>
              <a:t>27</a:t>
            </a:fld>
            <a:endParaRPr lang="en-US"/>
          </a:p>
        </p:txBody>
      </p:sp>
      <p:sp>
        <p:nvSpPr>
          <p:cNvPr id="12" name="TextBox 11">
            <a:extLst>
              <a:ext uri="{FF2B5EF4-FFF2-40B4-BE49-F238E27FC236}">
                <a16:creationId xmlns:a16="http://schemas.microsoft.com/office/drawing/2014/main" id="{6AEE3614-CA52-1261-4176-7BBDCBF6415A}"/>
              </a:ext>
            </a:extLst>
          </p:cNvPr>
          <p:cNvSpPr txBox="1"/>
          <p:nvPr/>
        </p:nvSpPr>
        <p:spPr>
          <a:xfrm>
            <a:off x="609600" y="1288512"/>
            <a:ext cx="6096000" cy="369332"/>
          </a:xfrm>
          <a:prstGeom prst="rect">
            <a:avLst/>
          </a:prstGeom>
          <a:solidFill>
            <a:schemeClr val="accent3">
              <a:lumMod val="20000"/>
              <a:lumOff val="80000"/>
            </a:schemeClr>
          </a:solidFill>
        </p:spPr>
        <p:txBody>
          <a:bodyPr wrap="square">
            <a:spAutoFit/>
          </a:bodyPr>
          <a:lstStyle/>
          <a:p>
            <a:r>
              <a:rPr lang="en-US" dirty="0"/>
              <a:t>S: your 51*52/2 calculation is wrong again</a:t>
            </a:r>
          </a:p>
        </p:txBody>
      </p:sp>
      <p:pic>
        <p:nvPicPr>
          <p:cNvPr id="7" name="Picture 6">
            <a:extLst>
              <a:ext uri="{FF2B5EF4-FFF2-40B4-BE49-F238E27FC236}">
                <a16:creationId xmlns:a16="http://schemas.microsoft.com/office/drawing/2014/main" id="{D41C5644-5C96-3634-E11F-9E137C527934}"/>
              </a:ext>
            </a:extLst>
          </p:cNvPr>
          <p:cNvPicPr>
            <a:picLocks noChangeAspect="1"/>
          </p:cNvPicPr>
          <p:nvPr/>
        </p:nvPicPr>
        <p:blipFill>
          <a:blip r:embed="rId2"/>
          <a:stretch>
            <a:fillRect/>
          </a:stretch>
        </p:blipFill>
        <p:spPr>
          <a:xfrm>
            <a:off x="1850493" y="1752600"/>
            <a:ext cx="7293507" cy="4492671"/>
          </a:xfrm>
          <a:prstGeom prst="rect">
            <a:avLst/>
          </a:prstGeom>
        </p:spPr>
      </p:pic>
      <p:sp>
        <p:nvSpPr>
          <p:cNvPr id="8" name="Oval 7">
            <a:extLst>
              <a:ext uri="{FF2B5EF4-FFF2-40B4-BE49-F238E27FC236}">
                <a16:creationId xmlns:a16="http://schemas.microsoft.com/office/drawing/2014/main" id="{A368F2E4-3130-ED2F-6263-7E21519A8D3A}"/>
              </a:ext>
            </a:extLst>
          </p:cNvPr>
          <p:cNvSpPr/>
          <p:nvPr/>
        </p:nvSpPr>
        <p:spPr>
          <a:xfrm>
            <a:off x="2209800" y="4724400"/>
            <a:ext cx="1752600" cy="7688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308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F2FC-50F0-EA7A-AD3B-33CC1C5B2614}"/>
              </a:ext>
            </a:extLst>
          </p:cNvPr>
          <p:cNvSpPr>
            <a:spLocks noGrp="1"/>
          </p:cNvSpPr>
          <p:nvPr>
            <p:ph type="title"/>
          </p:nvPr>
        </p:nvSpPr>
        <p:spPr/>
        <p:txBody>
          <a:bodyPr>
            <a:normAutofit fontScale="90000"/>
          </a:bodyPr>
          <a:lstStyle/>
          <a:p>
            <a:r>
              <a:rPr lang="en-US" dirty="0"/>
              <a:t>A recent exchange with </a:t>
            </a:r>
            <a:r>
              <a:rPr lang="en-US" dirty="0" err="1"/>
              <a:t>ChatGPT</a:t>
            </a:r>
            <a:endParaRPr lang="en-US" dirty="0"/>
          </a:p>
        </p:txBody>
      </p:sp>
      <p:sp>
        <p:nvSpPr>
          <p:cNvPr id="3" name="Date Placeholder 2">
            <a:extLst>
              <a:ext uri="{FF2B5EF4-FFF2-40B4-BE49-F238E27FC236}">
                <a16:creationId xmlns:a16="http://schemas.microsoft.com/office/drawing/2014/main" id="{ED7323AE-8E1C-35E1-4F7C-CD756B89DD5D}"/>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C0B61703-CF5F-3AE8-CFB8-A5893ECC8A9D}"/>
              </a:ext>
            </a:extLst>
          </p:cNvPr>
          <p:cNvSpPr>
            <a:spLocks noGrp="1"/>
          </p:cNvSpPr>
          <p:nvPr>
            <p:ph type="sldNum" sz="quarter" idx="12"/>
          </p:nvPr>
        </p:nvSpPr>
        <p:spPr/>
        <p:txBody>
          <a:bodyPr/>
          <a:lstStyle/>
          <a:p>
            <a:fld id="{99EB6A80-5F3A-48F8-9A6D-FBAB30EAD4DB}" type="slidenum">
              <a:rPr lang="en-US" smtClean="0"/>
              <a:pPr/>
              <a:t>28</a:t>
            </a:fld>
            <a:endParaRPr lang="en-US"/>
          </a:p>
        </p:txBody>
      </p:sp>
      <p:sp>
        <p:nvSpPr>
          <p:cNvPr id="12" name="TextBox 11">
            <a:extLst>
              <a:ext uri="{FF2B5EF4-FFF2-40B4-BE49-F238E27FC236}">
                <a16:creationId xmlns:a16="http://schemas.microsoft.com/office/drawing/2014/main" id="{6AEE3614-CA52-1261-4176-7BBDCBF6415A}"/>
              </a:ext>
            </a:extLst>
          </p:cNvPr>
          <p:cNvSpPr txBox="1"/>
          <p:nvPr/>
        </p:nvSpPr>
        <p:spPr>
          <a:xfrm>
            <a:off x="685800" y="1316859"/>
            <a:ext cx="2362200" cy="369332"/>
          </a:xfrm>
          <a:prstGeom prst="rect">
            <a:avLst/>
          </a:prstGeom>
          <a:solidFill>
            <a:schemeClr val="accent3">
              <a:lumMod val="20000"/>
              <a:lumOff val="80000"/>
            </a:schemeClr>
          </a:solidFill>
        </p:spPr>
        <p:txBody>
          <a:bodyPr wrap="square">
            <a:spAutoFit/>
          </a:bodyPr>
          <a:lstStyle/>
          <a:p>
            <a:r>
              <a:rPr lang="en-US" dirty="0"/>
              <a:t>S: it is not!</a:t>
            </a:r>
          </a:p>
        </p:txBody>
      </p:sp>
      <p:pic>
        <p:nvPicPr>
          <p:cNvPr id="7" name="Picture 6">
            <a:extLst>
              <a:ext uri="{FF2B5EF4-FFF2-40B4-BE49-F238E27FC236}">
                <a16:creationId xmlns:a16="http://schemas.microsoft.com/office/drawing/2014/main" id="{B2D78779-B357-CDB7-9321-2AD35B6D3C47}"/>
              </a:ext>
            </a:extLst>
          </p:cNvPr>
          <p:cNvPicPr>
            <a:picLocks noChangeAspect="1"/>
          </p:cNvPicPr>
          <p:nvPr/>
        </p:nvPicPr>
        <p:blipFill>
          <a:blip r:embed="rId2"/>
          <a:stretch>
            <a:fillRect/>
          </a:stretch>
        </p:blipFill>
        <p:spPr>
          <a:xfrm>
            <a:off x="1524000" y="1877193"/>
            <a:ext cx="7315200" cy="4449452"/>
          </a:xfrm>
          <a:prstGeom prst="rect">
            <a:avLst/>
          </a:prstGeom>
        </p:spPr>
      </p:pic>
      <p:sp>
        <p:nvSpPr>
          <p:cNvPr id="8" name="Oval 7">
            <a:extLst>
              <a:ext uri="{FF2B5EF4-FFF2-40B4-BE49-F238E27FC236}">
                <a16:creationId xmlns:a16="http://schemas.microsoft.com/office/drawing/2014/main" id="{882DDBE9-EACE-15AA-471B-893BC0968DCB}"/>
              </a:ext>
            </a:extLst>
          </p:cNvPr>
          <p:cNvSpPr/>
          <p:nvPr/>
        </p:nvSpPr>
        <p:spPr>
          <a:xfrm>
            <a:off x="1828800" y="4419600"/>
            <a:ext cx="1905000" cy="112154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318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23095AD-7200-EFBE-0DD4-E389D597BCC2}"/>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87A5D346-D168-1E91-E9C9-082D08F73991}"/>
              </a:ext>
            </a:extLst>
          </p:cNvPr>
          <p:cNvSpPr>
            <a:spLocks noGrp="1"/>
          </p:cNvSpPr>
          <p:nvPr>
            <p:ph type="sldNum" sz="quarter" idx="12"/>
          </p:nvPr>
        </p:nvSpPr>
        <p:spPr/>
        <p:txBody>
          <a:bodyPr/>
          <a:lstStyle/>
          <a:p>
            <a:fld id="{99EB6A80-5F3A-48F8-9A6D-FBAB30EAD4DB}" type="slidenum">
              <a:rPr lang="en-US" smtClean="0"/>
              <a:pPr/>
              <a:t>29</a:t>
            </a:fld>
            <a:endParaRPr lang="en-US"/>
          </a:p>
        </p:txBody>
      </p:sp>
      <p:pic>
        <p:nvPicPr>
          <p:cNvPr id="6" name="Picture 5">
            <a:extLst>
              <a:ext uri="{FF2B5EF4-FFF2-40B4-BE49-F238E27FC236}">
                <a16:creationId xmlns:a16="http://schemas.microsoft.com/office/drawing/2014/main" id="{04BF6E1A-17D5-5C72-8831-73E35D692E6A}"/>
              </a:ext>
            </a:extLst>
          </p:cNvPr>
          <p:cNvPicPr>
            <a:picLocks noChangeAspect="1"/>
          </p:cNvPicPr>
          <p:nvPr/>
        </p:nvPicPr>
        <p:blipFill>
          <a:blip r:embed="rId2"/>
          <a:stretch>
            <a:fillRect/>
          </a:stretch>
        </p:blipFill>
        <p:spPr>
          <a:xfrm>
            <a:off x="2157137" y="1482303"/>
            <a:ext cx="6529663" cy="4829046"/>
          </a:xfrm>
          <a:prstGeom prst="rect">
            <a:avLst/>
          </a:prstGeom>
        </p:spPr>
      </p:pic>
      <p:sp>
        <p:nvSpPr>
          <p:cNvPr id="8" name="TextBox 7">
            <a:extLst>
              <a:ext uri="{FF2B5EF4-FFF2-40B4-BE49-F238E27FC236}">
                <a16:creationId xmlns:a16="http://schemas.microsoft.com/office/drawing/2014/main" id="{26E2B1DD-D256-9C56-765A-296FEA986300}"/>
              </a:ext>
            </a:extLst>
          </p:cNvPr>
          <p:cNvSpPr txBox="1"/>
          <p:nvPr/>
        </p:nvSpPr>
        <p:spPr>
          <a:xfrm>
            <a:off x="419100" y="1022303"/>
            <a:ext cx="4343400" cy="5355312"/>
          </a:xfrm>
          <a:prstGeom prst="rect">
            <a:avLst/>
          </a:prstGeom>
          <a:solidFill>
            <a:schemeClr val="bg1"/>
          </a:solidFill>
        </p:spPr>
        <p:txBody>
          <a:bodyPr wrap="square">
            <a:spAutoFit/>
          </a:bodyPr>
          <a:lstStyle/>
          <a:p>
            <a:r>
              <a:rPr lang="en-US" dirty="0"/>
              <a:t>In a study titled "How Is ChatGPT’s Behavior Changing over Time?" listed on </a:t>
            </a:r>
            <a:r>
              <a:rPr lang="en-US" dirty="0" err="1"/>
              <a:t>arXiv</a:t>
            </a:r>
            <a:r>
              <a:rPr lang="en-US" dirty="0"/>
              <a:t>, </a:t>
            </a:r>
            <a:r>
              <a:rPr lang="en-US" dirty="0" err="1"/>
              <a:t>Lingjiao</a:t>
            </a:r>
            <a:r>
              <a:rPr lang="en-US" dirty="0"/>
              <a:t> Chen, </a:t>
            </a:r>
            <a:r>
              <a:rPr lang="en-US" dirty="0" err="1"/>
              <a:t>Matei</a:t>
            </a:r>
            <a:r>
              <a:rPr lang="en-US" dirty="0"/>
              <a:t> </a:t>
            </a:r>
            <a:r>
              <a:rPr lang="en-US" dirty="0" err="1"/>
              <a:t>Zaharia</a:t>
            </a:r>
            <a:r>
              <a:rPr lang="en-US" dirty="0"/>
              <a:t>, and James Zou cast doubt on the consistent performance of OpenAI's large language models (LLMs), specifically GPT-3.5 and GPT-4. Using </a:t>
            </a:r>
            <a:r>
              <a:rPr lang="en-US" dirty="0">
                <a:hlinkClick r:id="rId3"/>
              </a:rPr>
              <a:t>API access</a:t>
            </a:r>
            <a:r>
              <a:rPr lang="en-US" dirty="0"/>
              <a:t>, they tested the March and June 2023 versions of these models on tasks like math problem-solving, answering sensitive questions, code generation, and visual reasoning. Most notably, GPT-4's ability to identify prime numbers reportedly plunged dramatically from an accuracy of 97.6 percent in March to just 2.4 percent in June. Strangely, GPT-3.5 showed improved performance in the same period.</a:t>
            </a:r>
          </a:p>
        </p:txBody>
      </p:sp>
      <p:sp>
        <p:nvSpPr>
          <p:cNvPr id="10" name="TextBox 9">
            <a:extLst>
              <a:ext uri="{FF2B5EF4-FFF2-40B4-BE49-F238E27FC236}">
                <a16:creationId xmlns:a16="http://schemas.microsoft.com/office/drawing/2014/main" id="{544FF7E9-12B2-B93A-61FA-54C4DC55B680}"/>
              </a:ext>
            </a:extLst>
          </p:cNvPr>
          <p:cNvSpPr txBox="1"/>
          <p:nvPr/>
        </p:nvSpPr>
        <p:spPr>
          <a:xfrm>
            <a:off x="304800" y="271459"/>
            <a:ext cx="8001000" cy="646331"/>
          </a:xfrm>
          <a:prstGeom prst="rect">
            <a:avLst/>
          </a:prstGeom>
          <a:noFill/>
        </p:spPr>
        <p:txBody>
          <a:bodyPr wrap="square">
            <a:spAutoFit/>
          </a:bodyPr>
          <a:lstStyle/>
          <a:p>
            <a:r>
              <a:rPr lang="en-US" dirty="0">
                <a:hlinkClick r:id="rId4"/>
              </a:rPr>
              <a:t>https://arstechnica.com/information-technology/2023/07/is-chatgpt-getting-worse-over-time-study-claims-yes-but-others-arent-sure/</a:t>
            </a:r>
            <a:r>
              <a:rPr lang="en-US" dirty="0"/>
              <a:t> </a:t>
            </a:r>
          </a:p>
        </p:txBody>
      </p:sp>
    </p:spTree>
    <p:extLst>
      <p:ext uri="{BB962C8B-B14F-4D97-AF65-F5344CB8AC3E}">
        <p14:creationId xmlns:p14="http://schemas.microsoft.com/office/powerpoint/2010/main" val="764711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7D6E-C3B6-2F26-7C0A-D8CFC7AF38E8}"/>
              </a:ext>
            </a:extLst>
          </p:cNvPr>
          <p:cNvSpPr>
            <a:spLocks noGrp="1"/>
          </p:cNvSpPr>
          <p:nvPr>
            <p:ph type="title"/>
          </p:nvPr>
        </p:nvSpPr>
        <p:spPr/>
        <p:txBody>
          <a:bodyPr/>
          <a:lstStyle/>
          <a:p>
            <a:r>
              <a:rPr lang="en-US" dirty="0">
                <a:solidFill>
                  <a:srgbClr val="FF0000"/>
                </a:solidFill>
              </a:rPr>
              <a:t>Canvas</a:t>
            </a:r>
          </a:p>
        </p:txBody>
      </p:sp>
      <p:sp>
        <p:nvSpPr>
          <p:cNvPr id="3" name="Date Placeholder 2">
            <a:extLst>
              <a:ext uri="{FF2B5EF4-FFF2-40B4-BE49-F238E27FC236}">
                <a16:creationId xmlns:a16="http://schemas.microsoft.com/office/drawing/2014/main" id="{DB392D2A-D795-0756-E8EC-07CCEABC9EED}"/>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D3CF4D73-CA27-171E-D394-35AD52F9476B}"/>
              </a:ext>
            </a:extLst>
          </p:cNvPr>
          <p:cNvSpPr>
            <a:spLocks noGrp="1"/>
          </p:cNvSpPr>
          <p:nvPr>
            <p:ph type="sldNum" sz="quarter" idx="12"/>
          </p:nvPr>
        </p:nvSpPr>
        <p:spPr/>
        <p:txBody>
          <a:bodyPr/>
          <a:lstStyle/>
          <a:p>
            <a:fld id="{99EB6A80-5F3A-48F8-9A6D-FBAB30EAD4DB}" type="slidenum">
              <a:rPr lang="en-US" smtClean="0"/>
              <a:pPr/>
              <a:t>3</a:t>
            </a:fld>
            <a:endParaRPr lang="en-US"/>
          </a:p>
        </p:txBody>
      </p:sp>
      <p:pic>
        <p:nvPicPr>
          <p:cNvPr id="9" name="Picture 8" descr="A qr code with black squares&#10;&#10;Description automatically generated">
            <a:extLst>
              <a:ext uri="{FF2B5EF4-FFF2-40B4-BE49-F238E27FC236}">
                <a16:creationId xmlns:a16="http://schemas.microsoft.com/office/drawing/2014/main" id="{5571EFAC-ACE1-335F-7C0A-87657A571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524000"/>
            <a:ext cx="4038600" cy="4038600"/>
          </a:xfrm>
          <a:prstGeom prst="rect">
            <a:avLst/>
          </a:prstGeom>
        </p:spPr>
      </p:pic>
    </p:spTree>
    <p:extLst>
      <p:ext uri="{BB962C8B-B14F-4D97-AF65-F5344CB8AC3E}">
        <p14:creationId xmlns:p14="http://schemas.microsoft.com/office/powerpoint/2010/main" val="2386956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4B83-B8DF-9103-82B5-EAA6B7F9BBCB}"/>
              </a:ext>
            </a:extLst>
          </p:cNvPr>
          <p:cNvSpPr>
            <a:spLocks noGrp="1"/>
          </p:cNvSpPr>
          <p:nvPr>
            <p:ph type="title"/>
          </p:nvPr>
        </p:nvSpPr>
        <p:spPr>
          <a:xfrm>
            <a:off x="457200" y="274638"/>
            <a:ext cx="8229600" cy="715962"/>
          </a:xfrm>
        </p:spPr>
        <p:txBody>
          <a:bodyPr>
            <a:normAutofit fontScale="90000"/>
          </a:bodyPr>
          <a:lstStyle/>
          <a:p>
            <a:r>
              <a:rPr lang="en-US" dirty="0"/>
              <a:t>So, how about AI chatbots?</a:t>
            </a:r>
          </a:p>
        </p:txBody>
      </p:sp>
      <p:sp>
        <p:nvSpPr>
          <p:cNvPr id="3" name="Date Placeholder 2">
            <a:extLst>
              <a:ext uri="{FF2B5EF4-FFF2-40B4-BE49-F238E27FC236}">
                <a16:creationId xmlns:a16="http://schemas.microsoft.com/office/drawing/2014/main" id="{F99EEE19-39FF-F948-C1DE-FE612C685A95}"/>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D815E7B5-E72B-F735-6C2F-7FC32FC034A8}"/>
              </a:ext>
            </a:extLst>
          </p:cNvPr>
          <p:cNvSpPr>
            <a:spLocks noGrp="1"/>
          </p:cNvSpPr>
          <p:nvPr>
            <p:ph type="sldNum" sz="quarter" idx="12"/>
          </p:nvPr>
        </p:nvSpPr>
        <p:spPr/>
        <p:txBody>
          <a:bodyPr/>
          <a:lstStyle/>
          <a:p>
            <a:fld id="{99EB6A80-5F3A-48F8-9A6D-FBAB30EAD4DB}" type="slidenum">
              <a:rPr lang="en-US" smtClean="0"/>
              <a:pPr/>
              <a:t>30</a:t>
            </a:fld>
            <a:endParaRPr lang="en-US"/>
          </a:p>
        </p:txBody>
      </p:sp>
      <p:sp>
        <p:nvSpPr>
          <p:cNvPr id="5" name="TextBox 4">
            <a:extLst>
              <a:ext uri="{FF2B5EF4-FFF2-40B4-BE49-F238E27FC236}">
                <a16:creationId xmlns:a16="http://schemas.microsoft.com/office/drawing/2014/main" id="{FBFF93C4-BF10-7C46-2A3B-B0CC709A9D46}"/>
              </a:ext>
            </a:extLst>
          </p:cNvPr>
          <p:cNvSpPr txBox="1"/>
          <p:nvPr/>
        </p:nvSpPr>
        <p:spPr>
          <a:xfrm>
            <a:off x="762000" y="1443841"/>
            <a:ext cx="8229600" cy="4801314"/>
          </a:xfrm>
          <a:prstGeom prst="rect">
            <a:avLst/>
          </a:prstGeom>
          <a:noFill/>
        </p:spPr>
        <p:txBody>
          <a:bodyPr wrap="square" rtlCol="0">
            <a:spAutoFit/>
          </a:bodyPr>
          <a:lstStyle/>
          <a:p>
            <a:r>
              <a:rPr lang="en-US" dirty="0"/>
              <a:t>They are aggressively here. </a:t>
            </a:r>
          </a:p>
          <a:p>
            <a:endParaRPr lang="en-US" dirty="0"/>
          </a:p>
          <a:p>
            <a:r>
              <a:rPr lang="en-US" dirty="0"/>
              <a:t>Use them if you wish. </a:t>
            </a:r>
            <a:r>
              <a:rPr lang="en-US" b="1" dirty="0"/>
              <a:t>Just use them right</a:t>
            </a:r>
            <a:r>
              <a:rPr lang="en-US" dirty="0"/>
              <a:t>!</a:t>
            </a:r>
          </a:p>
          <a:p>
            <a:endParaRPr lang="en-US" dirty="0"/>
          </a:p>
          <a:p>
            <a:pPr marL="285750" indent="-285750">
              <a:buFont typeface="Arial" panose="020B0604020202020204" pitchFamily="34" charset="0"/>
              <a:buChar char="•"/>
            </a:pPr>
            <a:r>
              <a:rPr lang="en-US" dirty="0"/>
              <a:t>Use them as a thinker!</a:t>
            </a:r>
          </a:p>
          <a:p>
            <a:pPr marL="285750" indent="-285750">
              <a:buFont typeface="Arial" panose="020B0604020202020204" pitchFamily="34" charset="0"/>
              <a:buChar char="•"/>
            </a:pPr>
            <a:r>
              <a:rPr lang="en-US" dirty="0"/>
              <a:t>Guide them, don’t let them drive!</a:t>
            </a:r>
          </a:p>
          <a:p>
            <a:pPr marL="285750" indent="-285750">
              <a:buFont typeface="Arial" panose="020B0604020202020204" pitchFamily="34" charset="0"/>
              <a:buChar char="•"/>
            </a:pPr>
            <a:r>
              <a:rPr lang="en-US" dirty="0"/>
              <a:t>The way you ask the question influences the response. </a:t>
            </a:r>
          </a:p>
          <a:p>
            <a:pPr marL="285750" indent="-285750">
              <a:buFont typeface="Arial" panose="020B0604020202020204" pitchFamily="34" charset="0"/>
              <a:buChar char="•"/>
            </a:pPr>
            <a:r>
              <a:rPr lang="en-US" dirty="0"/>
              <a:t>Remember they are taught by EVERYONE on the web... Protect yourselves from mistakes and misinformation!</a:t>
            </a:r>
          </a:p>
          <a:p>
            <a:pPr marL="285750" indent="-285750">
              <a:buFont typeface="Arial" panose="020B0604020202020204" pitchFamily="34" charset="0"/>
              <a:buChar char="•"/>
            </a:pPr>
            <a:r>
              <a:rPr lang="en-US" dirty="0"/>
              <a:t>In an experiment we tried in CEE 438 last semester, students graded </a:t>
            </a:r>
            <a:r>
              <a:rPr lang="en-US" dirty="0" err="1"/>
              <a:t>chatGPT</a:t>
            </a:r>
            <a:r>
              <a:rPr lang="en-US" dirty="0"/>
              <a:t> responses lower than human responses (so I did). </a:t>
            </a:r>
          </a:p>
          <a:p>
            <a:endParaRPr lang="en-US" dirty="0"/>
          </a:p>
          <a:p>
            <a:pPr marL="285750" indent="-285750">
              <a:buFont typeface="Arial" panose="020B0604020202020204" pitchFamily="34" charset="0"/>
              <a:buChar char="•"/>
            </a:pPr>
            <a:endParaRPr lang="en-US" dirty="0"/>
          </a:p>
          <a:p>
            <a:endParaRPr lang="en-US" dirty="0"/>
          </a:p>
          <a:p>
            <a:endParaRPr lang="en-US" dirty="0"/>
          </a:p>
          <a:p>
            <a:pPr algn="ctr"/>
            <a:r>
              <a:rPr lang="en-US" b="1" dirty="0">
                <a:solidFill>
                  <a:srgbClr val="0070C0"/>
                </a:solidFill>
              </a:rPr>
              <a:t>Note: AI won’t be available to you when you take an exam</a:t>
            </a:r>
            <a:r>
              <a:rPr lang="en-US" dirty="0">
                <a:solidFill>
                  <a:srgbClr val="0070C0"/>
                </a:solidFill>
              </a:rPr>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1398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4B83-B8DF-9103-82B5-EAA6B7F9BBCB}"/>
              </a:ext>
            </a:extLst>
          </p:cNvPr>
          <p:cNvSpPr>
            <a:spLocks noGrp="1"/>
          </p:cNvSpPr>
          <p:nvPr>
            <p:ph type="title"/>
          </p:nvPr>
        </p:nvSpPr>
        <p:spPr>
          <a:xfrm>
            <a:off x="457200" y="274638"/>
            <a:ext cx="8229600" cy="715962"/>
          </a:xfrm>
        </p:spPr>
        <p:txBody>
          <a:bodyPr>
            <a:normAutofit fontScale="90000"/>
          </a:bodyPr>
          <a:lstStyle/>
          <a:p>
            <a:r>
              <a:rPr lang="en-US" dirty="0"/>
              <a:t>So, what do we do about AI chatbots?</a:t>
            </a:r>
          </a:p>
        </p:txBody>
      </p:sp>
      <p:sp>
        <p:nvSpPr>
          <p:cNvPr id="3" name="Date Placeholder 2">
            <a:extLst>
              <a:ext uri="{FF2B5EF4-FFF2-40B4-BE49-F238E27FC236}">
                <a16:creationId xmlns:a16="http://schemas.microsoft.com/office/drawing/2014/main" id="{F99EEE19-39FF-F948-C1DE-FE612C685A95}"/>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D815E7B5-E72B-F735-6C2F-7FC32FC034A8}"/>
              </a:ext>
            </a:extLst>
          </p:cNvPr>
          <p:cNvSpPr>
            <a:spLocks noGrp="1"/>
          </p:cNvSpPr>
          <p:nvPr>
            <p:ph type="sldNum" sz="quarter" idx="12"/>
          </p:nvPr>
        </p:nvSpPr>
        <p:spPr/>
        <p:txBody>
          <a:bodyPr/>
          <a:lstStyle/>
          <a:p>
            <a:fld id="{99EB6A80-5F3A-48F8-9A6D-FBAB30EAD4DB}" type="slidenum">
              <a:rPr lang="en-US" smtClean="0"/>
              <a:pPr/>
              <a:t>31</a:t>
            </a:fld>
            <a:endParaRPr lang="en-US"/>
          </a:p>
        </p:txBody>
      </p:sp>
      <p:sp>
        <p:nvSpPr>
          <p:cNvPr id="5" name="TextBox 4">
            <a:extLst>
              <a:ext uri="{FF2B5EF4-FFF2-40B4-BE49-F238E27FC236}">
                <a16:creationId xmlns:a16="http://schemas.microsoft.com/office/drawing/2014/main" id="{FBFF93C4-BF10-7C46-2A3B-B0CC709A9D46}"/>
              </a:ext>
            </a:extLst>
          </p:cNvPr>
          <p:cNvSpPr txBox="1"/>
          <p:nvPr/>
        </p:nvSpPr>
        <p:spPr>
          <a:xfrm>
            <a:off x="685800" y="1447800"/>
            <a:ext cx="7848600" cy="4247317"/>
          </a:xfrm>
          <a:prstGeom prst="rect">
            <a:avLst/>
          </a:prstGeom>
          <a:noFill/>
        </p:spPr>
        <p:txBody>
          <a:bodyPr wrap="square" rtlCol="0">
            <a:spAutoFit/>
          </a:bodyPr>
          <a:lstStyle/>
          <a:p>
            <a:endParaRPr lang="en-US" dirty="0"/>
          </a:p>
          <a:p>
            <a:endParaRPr lang="en-US" dirty="0"/>
          </a:p>
          <a:p>
            <a:pPr marL="285750" indent="-285750">
              <a:buFont typeface="Arial" panose="020B0604020202020204" pitchFamily="34" charset="0"/>
              <a:buChar char="•"/>
            </a:pPr>
            <a:r>
              <a:rPr lang="en-US" dirty="0"/>
              <a:t>I doubt, AI can be used as a reliable college tutor, </a:t>
            </a:r>
            <a:r>
              <a:rPr lang="en-US" b="1" dirty="0"/>
              <a:t>yet</a:t>
            </a:r>
            <a:r>
              <a:rPr lang="en-US" dirty="0"/>
              <a:t>. So, question and double check all responses you get.</a:t>
            </a:r>
          </a:p>
          <a:p>
            <a:endParaRPr lang="en-US" dirty="0"/>
          </a:p>
          <a:p>
            <a:pPr marL="285750" indent="-285750">
              <a:buFont typeface="Arial" panose="020B0604020202020204" pitchFamily="34" charset="0"/>
              <a:buChar char="•"/>
            </a:pPr>
            <a:r>
              <a:rPr lang="en-US" b="1" dirty="0">
                <a:solidFill>
                  <a:srgbClr val="0070C0"/>
                </a:solidFill>
              </a:rPr>
              <a:t>If you use it, cite it!</a:t>
            </a:r>
          </a:p>
          <a:p>
            <a:pPr marL="285750" indent="-285750">
              <a:buFont typeface="Arial" panose="020B0604020202020204" pitchFamily="34" charset="0"/>
              <a:buChar char="•"/>
            </a:pPr>
            <a:endParaRPr lang="en-US" b="1" dirty="0">
              <a:solidFill>
                <a:srgbClr val="0070C0"/>
              </a:solidFill>
            </a:endParaRPr>
          </a:p>
          <a:p>
            <a:pPr marL="285750" indent="-285750">
              <a:buFont typeface="Arial" panose="020B0604020202020204" pitchFamily="34" charset="0"/>
              <a:buChar char="•"/>
            </a:pPr>
            <a:r>
              <a:rPr lang="en-US" b="1" dirty="0">
                <a:solidFill>
                  <a:srgbClr val="0070C0"/>
                </a:solidFill>
              </a:rPr>
              <a:t>If you use it and it errs, the responsibility is on you. </a:t>
            </a:r>
          </a:p>
          <a:p>
            <a:endParaRPr lang="en-US" b="1" dirty="0">
              <a:solidFill>
                <a:srgbClr val="0070C0"/>
              </a:solidFill>
            </a:endParaRPr>
          </a:p>
          <a:p>
            <a:pPr marL="285750" indent="-285750">
              <a:buFont typeface="Arial" panose="020B0604020202020204" pitchFamily="34" charset="0"/>
              <a:buChar char="•"/>
            </a:pPr>
            <a:r>
              <a:rPr lang="en-US" dirty="0"/>
              <a:t>Do bring to class your success and failure stories about using AI (see extra credit homework, open all semester).</a:t>
            </a:r>
          </a:p>
          <a:p>
            <a:pPr marL="285750" indent="-285750">
              <a:buFont typeface="Arial" panose="020B0604020202020204" pitchFamily="34" charset="0"/>
              <a:buChar char="•"/>
            </a:pPr>
            <a:endParaRPr lang="en-US" u="sng" dirty="0"/>
          </a:p>
          <a:p>
            <a:pPr algn="ctr"/>
            <a:r>
              <a:rPr lang="en-US" u="sng" dirty="0"/>
              <a:t>We are all at the learning stage</a:t>
            </a:r>
            <a:r>
              <a:rPr lang="en-US" dirty="0"/>
              <a:t>. Important to understand AI’s strengths and limitations regarding our own work.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71206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DFAAEC-F6A3-2706-7D20-01A67ECC368E}"/>
              </a:ext>
            </a:extLst>
          </p:cNvPr>
          <p:cNvSpPr>
            <a:spLocks noGrp="1"/>
          </p:cNvSpPr>
          <p:nvPr>
            <p:ph type="dt" sz="half" idx="10"/>
          </p:nvPr>
        </p:nvSpPr>
        <p:spPr/>
        <p:txBody>
          <a:bodyPr/>
          <a:lstStyle/>
          <a:p>
            <a:fld id="{8D5F10BD-3847-4D42-BA32-EC90FA42893C}" type="datetime1">
              <a:rPr lang="en-US" smtClean="0"/>
              <a:pPr/>
              <a:t>8/14/2023</a:t>
            </a:fld>
            <a:endParaRPr lang="en-US"/>
          </a:p>
        </p:txBody>
      </p:sp>
      <p:sp>
        <p:nvSpPr>
          <p:cNvPr id="3" name="Slide Number Placeholder 2">
            <a:extLst>
              <a:ext uri="{FF2B5EF4-FFF2-40B4-BE49-F238E27FC236}">
                <a16:creationId xmlns:a16="http://schemas.microsoft.com/office/drawing/2014/main" id="{9B7C7383-A01A-825F-0216-2AB4D25ABA5A}"/>
              </a:ext>
            </a:extLst>
          </p:cNvPr>
          <p:cNvSpPr>
            <a:spLocks noGrp="1"/>
          </p:cNvSpPr>
          <p:nvPr>
            <p:ph type="sldNum" sz="quarter" idx="12"/>
          </p:nvPr>
        </p:nvSpPr>
        <p:spPr/>
        <p:txBody>
          <a:bodyPr/>
          <a:lstStyle/>
          <a:p>
            <a:fld id="{99EB6A80-5F3A-48F8-9A6D-FBAB30EAD4DB}" type="slidenum">
              <a:rPr lang="en-US" smtClean="0"/>
              <a:pPr/>
              <a:t>32</a:t>
            </a:fld>
            <a:endParaRPr lang="en-US"/>
          </a:p>
        </p:txBody>
      </p:sp>
      <p:pic>
        <p:nvPicPr>
          <p:cNvPr id="5" name="Picture 4">
            <a:extLst>
              <a:ext uri="{FF2B5EF4-FFF2-40B4-BE49-F238E27FC236}">
                <a16:creationId xmlns:a16="http://schemas.microsoft.com/office/drawing/2014/main" id="{E5ABC86C-2AFC-CE1A-1539-F5B8ED0C9517}"/>
              </a:ext>
            </a:extLst>
          </p:cNvPr>
          <p:cNvPicPr>
            <a:picLocks noChangeAspect="1"/>
          </p:cNvPicPr>
          <p:nvPr/>
        </p:nvPicPr>
        <p:blipFill>
          <a:blip r:embed="rId2"/>
          <a:stretch>
            <a:fillRect/>
          </a:stretch>
        </p:blipFill>
        <p:spPr>
          <a:xfrm>
            <a:off x="0" y="1371600"/>
            <a:ext cx="9144000" cy="4775257"/>
          </a:xfrm>
          <a:prstGeom prst="rect">
            <a:avLst/>
          </a:prstGeom>
        </p:spPr>
      </p:pic>
      <p:sp>
        <p:nvSpPr>
          <p:cNvPr id="4" name="TextBox 3">
            <a:extLst>
              <a:ext uri="{FF2B5EF4-FFF2-40B4-BE49-F238E27FC236}">
                <a16:creationId xmlns:a16="http://schemas.microsoft.com/office/drawing/2014/main" id="{E342B32C-39F9-B600-416A-B39815CDBE8F}"/>
              </a:ext>
            </a:extLst>
          </p:cNvPr>
          <p:cNvSpPr txBox="1"/>
          <p:nvPr/>
        </p:nvSpPr>
        <p:spPr>
          <a:xfrm>
            <a:off x="381000" y="228600"/>
            <a:ext cx="8534400" cy="1077218"/>
          </a:xfrm>
          <a:prstGeom prst="rect">
            <a:avLst/>
          </a:prstGeom>
          <a:noFill/>
        </p:spPr>
        <p:txBody>
          <a:bodyPr wrap="square" rtlCol="0">
            <a:spAutoFit/>
          </a:bodyPr>
          <a:lstStyle/>
          <a:p>
            <a:r>
              <a:rPr lang="en-US" sz="3200" dirty="0"/>
              <a:t>What ChatGPT ‘thinks’ about AI use in education</a:t>
            </a:r>
          </a:p>
        </p:txBody>
      </p:sp>
    </p:spTree>
    <p:extLst>
      <p:ext uri="{BB962C8B-B14F-4D97-AF65-F5344CB8AC3E}">
        <p14:creationId xmlns:p14="http://schemas.microsoft.com/office/powerpoint/2010/main" val="1184779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rass, outdoor, field, man&#10;&#10;Description automatically generated">
            <a:extLst>
              <a:ext uri="{FF2B5EF4-FFF2-40B4-BE49-F238E27FC236}">
                <a16:creationId xmlns:a16="http://schemas.microsoft.com/office/drawing/2014/main" id="{6AE8497C-005D-4204-913A-C89A5CB9F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88831"/>
            <a:ext cx="8229600" cy="4937760"/>
          </a:xfrm>
          <a:prstGeom prst="rect">
            <a:avLst/>
          </a:prstGeom>
        </p:spPr>
      </p:pic>
      <p:sp>
        <p:nvSpPr>
          <p:cNvPr id="2" name="Title 1">
            <a:extLst>
              <a:ext uri="{FF2B5EF4-FFF2-40B4-BE49-F238E27FC236}">
                <a16:creationId xmlns:a16="http://schemas.microsoft.com/office/drawing/2014/main" id="{EE275722-5CBA-48A0-BC80-BCB8FE9036B7}"/>
              </a:ext>
            </a:extLst>
          </p:cNvPr>
          <p:cNvSpPr>
            <a:spLocks noGrp="1"/>
          </p:cNvSpPr>
          <p:nvPr>
            <p:ph type="title"/>
          </p:nvPr>
        </p:nvSpPr>
        <p:spPr/>
        <p:txBody>
          <a:bodyPr>
            <a:normAutofit fontScale="90000"/>
          </a:bodyPr>
          <a:lstStyle/>
          <a:p>
            <a:r>
              <a:rPr lang="en-US" dirty="0">
                <a:solidFill>
                  <a:srgbClr val="FF0000"/>
                </a:solidFill>
              </a:rPr>
              <a:t>CEE202: An early stepping stone for CEEs</a:t>
            </a:r>
          </a:p>
        </p:txBody>
      </p:sp>
      <p:sp>
        <p:nvSpPr>
          <p:cNvPr id="3" name="Date Placeholder 2">
            <a:extLst>
              <a:ext uri="{FF2B5EF4-FFF2-40B4-BE49-F238E27FC236}">
                <a16:creationId xmlns:a16="http://schemas.microsoft.com/office/drawing/2014/main" id="{0D7F3F1F-05F5-41D8-9560-E43E1680D82F}"/>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8B4F62FF-594C-40F6-B20F-B204EF225512}"/>
              </a:ext>
            </a:extLst>
          </p:cNvPr>
          <p:cNvSpPr>
            <a:spLocks noGrp="1"/>
          </p:cNvSpPr>
          <p:nvPr>
            <p:ph type="sldNum" sz="quarter" idx="12"/>
          </p:nvPr>
        </p:nvSpPr>
        <p:spPr/>
        <p:txBody>
          <a:bodyPr/>
          <a:lstStyle/>
          <a:p>
            <a:fld id="{99EB6A80-5F3A-48F8-9A6D-FBAB30EAD4DB}" type="slidenum">
              <a:rPr lang="en-US" smtClean="0"/>
              <a:pPr/>
              <a:t>33</a:t>
            </a:fld>
            <a:endParaRPr lang="en-US"/>
          </a:p>
        </p:txBody>
      </p:sp>
      <p:sp>
        <p:nvSpPr>
          <p:cNvPr id="6" name="Rectangle 5">
            <a:extLst>
              <a:ext uri="{FF2B5EF4-FFF2-40B4-BE49-F238E27FC236}">
                <a16:creationId xmlns:a16="http://schemas.microsoft.com/office/drawing/2014/main" id="{0468A0F3-9869-4E41-9232-FA3C284B1216}"/>
              </a:ext>
            </a:extLst>
          </p:cNvPr>
          <p:cNvSpPr/>
          <p:nvPr/>
        </p:nvSpPr>
        <p:spPr>
          <a:xfrm>
            <a:off x="1295400" y="1524000"/>
            <a:ext cx="7086600" cy="2492990"/>
          </a:xfrm>
          <a:prstGeom prst="rect">
            <a:avLst/>
          </a:prstGeom>
        </p:spPr>
        <p:txBody>
          <a:bodyPr wrap="square">
            <a:spAutoFit/>
          </a:bodyPr>
          <a:lstStyle/>
          <a:p>
            <a:r>
              <a:rPr lang="en-US" sz="2000" dirty="0">
                <a:solidFill>
                  <a:schemeClr val="bg1"/>
                </a:solidFill>
              </a:rPr>
              <a:t>We are drowning in information, while starving for wisdom. The world henceforth will be run by synthesizers, people able to put together the right information at the right time, think critically about it, and make important choices wisely.</a:t>
            </a:r>
          </a:p>
          <a:p>
            <a:endParaRPr lang="en-US" sz="2000" dirty="0">
              <a:solidFill>
                <a:schemeClr val="bg1"/>
              </a:solidFill>
            </a:endParaRPr>
          </a:p>
          <a:p>
            <a:r>
              <a:rPr lang="en-US" sz="2000" dirty="0">
                <a:solidFill>
                  <a:schemeClr val="bg1"/>
                </a:solidFill>
              </a:rPr>
              <a:t>    — E.O. Wilson (1999: 294)</a:t>
            </a:r>
          </a:p>
          <a:p>
            <a:pPr algn="r"/>
            <a:r>
              <a:rPr lang="en-US" sz="1600" dirty="0">
                <a:solidFill>
                  <a:schemeClr val="bg1"/>
                </a:solidFill>
              </a:rPr>
              <a:t>(an American biologist, naturalist, and writer)</a:t>
            </a:r>
          </a:p>
        </p:txBody>
      </p:sp>
    </p:spTree>
    <p:extLst>
      <p:ext uri="{BB962C8B-B14F-4D97-AF65-F5344CB8AC3E}">
        <p14:creationId xmlns:p14="http://schemas.microsoft.com/office/powerpoint/2010/main" val="3439163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Placeholder 5"/>
          <p:cNvSpPr>
            <a:spLocks noGrp="1"/>
          </p:cNvSpPr>
          <p:nvPr>
            <p:ph type="body" idx="1"/>
          </p:nvPr>
        </p:nvSpPr>
        <p:spPr>
          <a:xfrm>
            <a:off x="722313" y="2386012"/>
            <a:ext cx="6059487" cy="814388"/>
          </a:xfrm>
          <a:noFill/>
          <a:ln>
            <a:solidFill>
              <a:srgbClr val="00B050"/>
            </a:solidFill>
          </a:ln>
        </p:spPr>
        <p:txBody>
          <a:bodyPr>
            <a:normAutofit/>
          </a:bodyPr>
          <a:lstStyle/>
          <a:p>
            <a:r>
              <a:rPr lang="en-US" sz="4400" dirty="0">
                <a:solidFill>
                  <a:srgbClr val="FF0000"/>
                </a:solidFill>
                <a:latin typeface="+mj-lt"/>
                <a:ea typeface="ＭＳ Ｐゴシック" charset="0"/>
              </a:rPr>
              <a:t>Risk and uncertainty</a:t>
            </a:r>
          </a:p>
        </p:txBody>
      </p:sp>
      <p:sp>
        <p:nvSpPr>
          <p:cNvPr id="5837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7FB6D7-CA19-CF45-BEF1-9AE77756F070}" type="slidenum">
              <a:rPr lang="en-US" sz="1200">
                <a:solidFill>
                  <a:srgbClr val="898989"/>
                </a:solidFill>
                <a:latin typeface="Calibri" charset="0"/>
              </a:rPr>
              <a:pPr eaLnBrk="1" hangingPunct="1"/>
              <a:t>34</a:t>
            </a:fld>
            <a:endParaRPr lang="en-US" sz="1200">
              <a:solidFill>
                <a:srgbClr val="898989"/>
              </a:solidFill>
              <a:latin typeface="Calibri" charset="0"/>
            </a:endParaRPr>
          </a:p>
        </p:txBody>
      </p:sp>
    </p:spTree>
    <p:extLst>
      <p:ext uri="{BB962C8B-B14F-4D97-AF65-F5344CB8AC3E}">
        <p14:creationId xmlns:p14="http://schemas.microsoft.com/office/powerpoint/2010/main" val="148032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8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Slide Number Placeholder 10"/>
          <p:cNvSpPr>
            <a:spLocks noGrp="1"/>
          </p:cNvSpPr>
          <p:nvPr>
            <p:ph type="sldNum" sz="quarter" idx="12"/>
          </p:nvPr>
        </p:nvSpPr>
        <p:spPr bwMode="auto">
          <a:xfrm>
            <a:off x="612648" y="6356350"/>
            <a:ext cx="1981200" cy="3657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148B4D-2367-8B4E-A3EC-A1AD4881CDB1}" type="slidenum">
              <a:rPr lang="en-US" sz="1200">
                <a:solidFill>
                  <a:srgbClr val="898989"/>
                </a:solidFill>
                <a:latin typeface="Calibri" charset="0"/>
              </a:rPr>
              <a:pPr eaLnBrk="1" hangingPunct="1"/>
              <a:t>35</a:t>
            </a:fld>
            <a:endParaRPr lang="en-US" sz="1200">
              <a:solidFill>
                <a:srgbClr val="898989"/>
              </a:solidFill>
              <a:latin typeface="Calibri" charset="0"/>
            </a:endParaRPr>
          </a:p>
        </p:txBody>
      </p:sp>
      <p:sp>
        <p:nvSpPr>
          <p:cNvPr id="18437" name="Rectangle 4"/>
          <p:cNvSpPr>
            <a:spLocks noChangeArrowheads="1"/>
          </p:cNvSpPr>
          <p:nvPr/>
        </p:nvSpPr>
        <p:spPr bwMode="auto">
          <a:xfrm>
            <a:off x="1603375" y="4638675"/>
            <a:ext cx="5937250"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3600" dirty="0">
                <a:solidFill>
                  <a:srgbClr val="FFFEFF"/>
                </a:solidFill>
                <a:latin typeface="Calisto MT" panose="02040603050505030304" pitchFamily="18" charset="0"/>
                <a:cs typeface="Franklin Gothic Book"/>
              </a:rPr>
              <a:t>A situation in which occurrences are causally determined by natural laws.</a:t>
            </a:r>
          </a:p>
          <a:p>
            <a:pPr marL="342900" indent="-342900">
              <a:spcBef>
                <a:spcPct val="20000"/>
              </a:spcBef>
            </a:pPr>
            <a:endParaRPr lang="en-US" sz="3200" dirty="0">
              <a:solidFill>
                <a:srgbClr val="FFFEFF"/>
              </a:solidFill>
              <a:latin typeface="Calisto MT" panose="02040603050505030304" pitchFamily="18" charset="0"/>
              <a:cs typeface="Franklin Gothic Book"/>
            </a:endParaRPr>
          </a:p>
        </p:txBody>
      </p:sp>
      <p:sp>
        <p:nvSpPr>
          <p:cNvPr id="8" name="Title 7"/>
          <p:cNvSpPr>
            <a:spLocks noGrp="1"/>
          </p:cNvSpPr>
          <p:nvPr>
            <p:ph type="title"/>
          </p:nvPr>
        </p:nvSpPr>
        <p:spPr>
          <a:xfrm>
            <a:off x="612648" y="304800"/>
            <a:ext cx="8931275" cy="1536701"/>
          </a:xfrm>
        </p:spPr>
        <p:txBody>
          <a:bodyPr rtlCol="0">
            <a:normAutofit/>
          </a:bodyPr>
          <a:lstStyle/>
          <a:p>
            <a:pPr eaLnBrk="1" fontAlgn="auto" hangingPunct="1">
              <a:spcAft>
                <a:spcPts val="0"/>
              </a:spcAft>
              <a:defRPr/>
            </a:pPr>
            <a:r>
              <a:rPr lang="en-US" sz="4800" dirty="0">
                <a:solidFill>
                  <a:srgbClr val="FFFEFF"/>
                </a:solidFill>
                <a:ea typeface="+mj-ea"/>
                <a:cs typeface="+mj-cs"/>
              </a:rPr>
              <a:t>“Deterministic”	</a:t>
            </a:r>
            <a:r>
              <a:rPr lang="en-US" dirty="0">
                <a:solidFill>
                  <a:srgbClr val="FFFEFF"/>
                </a:solidFill>
                <a:ea typeface="+mj-ea"/>
                <a:cs typeface="+mj-cs"/>
              </a:rPr>
              <a:t>		    </a:t>
            </a:r>
            <a:br>
              <a:rPr lang="en-US" dirty="0">
                <a:solidFill>
                  <a:srgbClr val="FFFEFF"/>
                </a:solidFill>
                <a:ea typeface="+mj-ea"/>
                <a:cs typeface="+mj-cs"/>
              </a:rPr>
            </a:br>
            <a:r>
              <a:rPr lang="en-US" dirty="0">
                <a:solidFill>
                  <a:srgbClr val="FFFEFF"/>
                </a:solidFill>
                <a:ea typeface="+mj-ea"/>
                <a:cs typeface="+mj-cs"/>
              </a:rPr>
              <a:t>            </a:t>
            </a:r>
            <a:r>
              <a:rPr lang="en-US" sz="2700" dirty="0">
                <a:solidFill>
                  <a:srgbClr val="FFFEFF"/>
                </a:solidFill>
                <a:ea typeface="+mj-ea"/>
                <a:cs typeface="+mj-cs"/>
              </a:rPr>
              <a:t>(Merriam-Webster)</a:t>
            </a:r>
          </a:p>
        </p:txBody>
      </p:sp>
    </p:spTree>
    <p:extLst>
      <p:ext uri="{BB962C8B-B14F-4D97-AF65-F5344CB8AC3E}">
        <p14:creationId xmlns:p14="http://schemas.microsoft.com/office/powerpoint/2010/main" val="2625741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dirty="0"/>
              <a:t>CEE 202/Fall 2014, Lecture 1</a:t>
            </a:r>
          </a:p>
        </p:txBody>
      </p:sp>
      <p:sp>
        <p:nvSpPr>
          <p:cNvPr id="2253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6B6FE8-D071-3641-A1B6-3F414DBA4534}" type="slidenum">
              <a:rPr lang="en-US" sz="1200" dirty="0">
                <a:solidFill>
                  <a:srgbClr val="898989"/>
                </a:solidFill>
                <a:latin typeface="Calibri" charset="0"/>
              </a:rPr>
              <a:pPr eaLnBrk="1" hangingPunct="1"/>
              <a:t>36</a:t>
            </a:fld>
            <a:endParaRPr lang="en-US" sz="1200" dirty="0">
              <a:solidFill>
                <a:srgbClr val="898989"/>
              </a:solidFill>
              <a:latin typeface="Calibri" charset="0"/>
            </a:endParaRPr>
          </a:p>
        </p:txBody>
      </p:sp>
      <p:pic>
        <p:nvPicPr>
          <p:cNvPr id="225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Content Placeholder 2"/>
          <p:cNvSpPr txBox="1">
            <a:spLocks/>
          </p:cNvSpPr>
          <p:nvPr/>
        </p:nvSpPr>
        <p:spPr bwMode="auto">
          <a:xfrm>
            <a:off x="457200" y="2554288"/>
            <a:ext cx="8229600"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Arial" charset="0"/>
              <a:buNone/>
            </a:pPr>
            <a:r>
              <a:rPr lang="en-US" sz="3200" dirty="0">
                <a:solidFill>
                  <a:srgbClr val="FFFF00"/>
                </a:solidFill>
                <a:latin typeface="Calisto MT" panose="02040603050505030304" pitchFamily="18" charset="0"/>
                <a:cs typeface="Franklin Gothic Book"/>
              </a:rPr>
              <a:t>Many events that are governed by physical laws can’t be predicted (yet). </a:t>
            </a:r>
          </a:p>
          <a:p>
            <a:pPr eaLnBrk="1" hangingPunct="1">
              <a:spcBef>
                <a:spcPct val="20000"/>
              </a:spcBef>
              <a:buFont typeface="Arial" charset="0"/>
              <a:buNone/>
            </a:pPr>
            <a:r>
              <a:rPr lang="en-US" sz="3200" dirty="0">
                <a:solidFill>
                  <a:srgbClr val="FFFF00"/>
                </a:solidFill>
                <a:latin typeface="Calisto MT" panose="02040603050505030304" pitchFamily="18" charset="0"/>
                <a:cs typeface="Franklin Gothic Book"/>
              </a:rPr>
              <a:t>Reality is just too complex.</a:t>
            </a:r>
          </a:p>
        </p:txBody>
      </p:sp>
      <p:sp>
        <p:nvSpPr>
          <p:cNvPr id="6" name="Title 7">
            <a:extLst>
              <a:ext uri="{FF2B5EF4-FFF2-40B4-BE49-F238E27FC236}">
                <a16:creationId xmlns:a16="http://schemas.microsoft.com/office/drawing/2014/main" id="{37F871CA-26AD-44B2-AEE1-B48AF6AFC58C}"/>
              </a:ext>
            </a:extLst>
          </p:cNvPr>
          <p:cNvSpPr txBox="1">
            <a:spLocks/>
          </p:cNvSpPr>
          <p:nvPr/>
        </p:nvSpPr>
        <p:spPr>
          <a:xfrm>
            <a:off x="612648" y="304800"/>
            <a:ext cx="8931275" cy="1536701"/>
          </a:xfrm>
          <a:prstGeom prst="rect">
            <a:avLst/>
          </a:prstGeom>
        </p:spPr>
        <p:txBody>
          <a:bodyPr rtlCol="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dirty="0">
                <a:solidFill>
                  <a:srgbClr val="FFFEFF"/>
                </a:solidFill>
              </a:rPr>
              <a:t>“BUT…”	</a:t>
            </a:r>
            <a:r>
              <a:rPr lang="en-US" dirty="0">
                <a:solidFill>
                  <a:srgbClr val="FFFEFF"/>
                </a:solidFill>
              </a:rPr>
              <a:t>		    </a:t>
            </a:r>
            <a:br>
              <a:rPr lang="en-US" dirty="0">
                <a:solidFill>
                  <a:srgbClr val="FFFEFF"/>
                </a:solidFill>
              </a:rPr>
            </a:br>
            <a:r>
              <a:rPr lang="en-US" dirty="0">
                <a:solidFill>
                  <a:srgbClr val="FFFEFF"/>
                </a:solidFill>
              </a:rPr>
              <a:t>            </a:t>
            </a:r>
            <a:endParaRPr lang="en-US" sz="2700" dirty="0">
              <a:solidFill>
                <a:srgbClr val="FFFEFF"/>
              </a:solidFill>
            </a:endParaRPr>
          </a:p>
        </p:txBody>
      </p:sp>
    </p:spTree>
    <p:extLst>
      <p:ext uri="{BB962C8B-B14F-4D97-AF65-F5344CB8AC3E}">
        <p14:creationId xmlns:p14="http://schemas.microsoft.com/office/powerpoint/2010/main" val="2712721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p:cNvSpPr>
            <a:spLocks noGrp="1"/>
          </p:cNvSpPr>
          <p:nvPr>
            <p:ph idx="1"/>
          </p:nvPr>
        </p:nvSpPr>
        <p:spPr>
          <a:xfrm>
            <a:off x="2593848" y="1963841"/>
            <a:ext cx="6324600" cy="3870960"/>
          </a:xfrm>
        </p:spPr>
        <p:txBody>
          <a:bodyPr>
            <a:normAutofit fontScale="85000" lnSpcReduction="10000"/>
          </a:bodyPr>
          <a:lstStyle/>
          <a:p>
            <a:pPr marL="0" indent="0">
              <a:buFont typeface="Arial" charset="0"/>
              <a:buNone/>
            </a:pPr>
            <a:r>
              <a:rPr lang="en-US" sz="3800" dirty="0">
                <a:solidFill>
                  <a:srgbClr val="0070C0"/>
                </a:solidFill>
                <a:latin typeface="Calisto MT" panose="02040603050505030304" pitchFamily="18" charset="0"/>
                <a:ea typeface="ＭＳ Ｐゴシック" charset="0"/>
              </a:rPr>
              <a:t>You can use professional, accepted methods to handle the world’s inherent uncertainty.</a:t>
            </a:r>
          </a:p>
          <a:p>
            <a:pPr marL="0" indent="0">
              <a:buFont typeface="Arial" charset="0"/>
              <a:buNone/>
            </a:pPr>
            <a:endParaRPr lang="en-US" dirty="0">
              <a:latin typeface="Calisto MT" panose="02040603050505030304" pitchFamily="18" charset="0"/>
              <a:ea typeface="ＭＳ Ｐゴシック" charset="0"/>
            </a:endParaRPr>
          </a:p>
          <a:p>
            <a:pPr marL="0" indent="0">
              <a:buFont typeface="Arial" charset="0"/>
              <a:buNone/>
            </a:pPr>
            <a:r>
              <a:rPr lang="en-US" u="sng" dirty="0">
                <a:latin typeface="Calisto MT" panose="02040603050505030304" pitchFamily="18" charset="0"/>
                <a:ea typeface="ＭＳ Ｐゴシック" charset="0"/>
              </a:rPr>
              <a:t>YOUR OBJECTIVES:</a:t>
            </a:r>
          </a:p>
          <a:p>
            <a:pPr>
              <a:buFontTx/>
              <a:buChar char="-"/>
            </a:pPr>
            <a:r>
              <a:rPr lang="en-US" dirty="0">
                <a:solidFill>
                  <a:srgbClr val="FF0000"/>
                </a:solidFill>
                <a:latin typeface="Calisto MT" panose="02040603050505030304" pitchFamily="18" charset="0"/>
                <a:ea typeface="ＭＳ Ｐゴシック" charset="0"/>
              </a:rPr>
              <a:t>Quantify</a:t>
            </a:r>
            <a:r>
              <a:rPr lang="en-US" dirty="0">
                <a:latin typeface="Calisto MT" panose="02040603050505030304" pitchFamily="18" charset="0"/>
                <a:ea typeface="ＭＳ Ｐゴシック" charset="0"/>
              </a:rPr>
              <a:t> and </a:t>
            </a:r>
            <a:r>
              <a:rPr lang="en-US" dirty="0">
                <a:solidFill>
                  <a:srgbClr val="FF0000"/>
                </a:solidFill>
                <a:latin typeface="Calisto MT" panose="02040603050505030304" pitchFamily="18" charset="0"/>
                <a:ea typeface="ＭＳ Ｐゴシック" charset="0"/>
              </a:rPr>
              <a:t>communicate</a:t>
            </a:r>
            <a:r>
              <a:rPr lang="en-US" dirty="0">
                <a:latin typeface="Calisto MT" panose="02040603050505030304" pitchFamily="18" charset="0"/>
                <a:ea typeface="ＭＳ Ｐゴシック" charset="0"/>
              </a:rPr>
              <a:t> likelihood</a:t>
            </a:r>
          </a:p>
          <a:p>
            <a:pPr>
              <a:buFontTx/>
              <a:buChar char="-"/>
            </a:pPr>
            <a:r>
              <a:rPr lang="en-US" dirty="0">
                <a:latin typeface="Calisto MT" panose="02040603050505030304" pitchFamily="18" charset="0"/>
                <a:ea typeface="ＭＳ Ｐゴシック" charset="0"/>
              </a:rPr>
              <a:t>Use probabilistic methods in reasoning about uncertain situations </a:t>
            </a:r>
          </a:p>
        </p:txBody>
      </p:sp>
      <p:sp>
        <p:nvSpPr>
          <p:cNvPr id="59396" name="Slide Number Placeholder 4"/>
          <p:cNvSpPr>
            <a:spLocks noGrp="1"/>
          </p:cNvSpPr>
          <p:nvPr>
            <p:ph type="sldNum" sz="quarter" idx="12"/>
          </p:nvPr>
        </p:nvSpPr>
        <p:spPr bwMode="auto">
          <a:xfrm>
            <a:off x="612648" y="6356350"/>
            <a:ext cx="1981200" cy="3657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0B958C-7312-8442-9D63-26F7A37D038A}" type="slidenum">
              <a:rPr lang="en-US" sz="1200" dirty="0">
                <a:solidFill>
                  <a:srgbClr val="898989"/>
                </a:solidFill>
                <a:latin typeface="Calibri" charset="0"/>
              </a:rPr>
              <a:pPr eaLnBrk="1" hangingPunct="1"/>
              <a:t>37</a:t>
            </a:fld>
            <a:endParaRPr lang="en-US" sz="1200" dirty="0">
              <a:solidFill>
                <a:srgbClr val="898989"/>
              </a:solidFill>
              <a:latin typeface="Calibri" charset="0"/>
            </a:endParaRPr>
          </a:p>
        </p:txBody>
      </p:sp>
      <p:pic>
        <p:nvPicPr>
          <p:cNvPr id="1026" name="Picture 2" descr="Image result for big idea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13270"/>
            <a:ext cx="32512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EBB5DC-8416-CFEA-A0A8-48E672B007A3}"/>
              </a:ext>
            </a:extLst>
          </p:cNvPr>
          <p:cNvSpPr>
            <a:spLocks noGrp="1"/>
          </p:cNvSpPr>
          <p:nvPr>
            <p:ph type="title"/>
          </p:nvPr>
        </p:nvSpPr>
        <p:spPr>
          <a:xfrm>
            <a:off x="3657600" y="274638"/>
            <a:ext cx="5029200" cy="1143000"/>
          </a:xfrm>
        </p:spPr>
        <p:txBody>
          <a:bodyPr>
            <a:normAutofit fontScale="90000"/>
          </a:bodyPr>
          <a:lstStyle/>
          <a:p>
            <a:r>
              <a:rPr lang="en-US" dirty="0">
                <a:solidFill>
                  <a:schemeClr val="tx1"/>
                </a:solidFill>
                <a:ea typeface="ＭＳ Ｐゴシック" charset="0"/>
              </a:rPr>
              <a:t>Probabilistic</a:t>
            </a:r>
            <a:r>
              <a:rPr lang="en-US" dirty="0">
                <a:ea typeface="ＭＳ Ｐゴシック" charset="0"/>
              </a:rPr>
              <a:t> science</a:t>
            </a:r>
            <a:endParaRPr lang="en-US" dirty="0">
              <a:solidFill>
                <a:schemeClr val="tx1"/>
              </a:solidFill>
              <a:ea typeface="ＭＳ Ｐゴシック" charset="0"/>
            </a:endParaRPr>
          </a:p>
        </p:txBody>
      </p:sp>
    </p:spTree>
    <p:extLst>
      <p:ext uri="{BB962C8B-B14F-4D97-AF65-F5344CB8AC3E}">
        <p14:creationId xmlns:p14="http://schemas.microsoft.com/office/powerpoint/2010/main" val="33854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394">
                                            <p:txEl>
                                              <p:pRg st="0" end="0"/>
                                            </p:txEl>
                                          </p:spTgt>
                                        </p:tgtEl>
                                        <p:attrNameLst>
                                          <p:attrName>style.visibility</p:attrName>
                                        </p:attrNameLst>
                                      </p:cBhvr>
                                      <p:to>
                                        <p:strVal val="visible"/>
                                      </p:to>
                                    </p:set>
                                    <p:animEffect transition="in" filter="fade">
                                      <p:cBhvr>
                                        <p:cTn id="7" dur="1000"/>
                                        <p:tgtEl>
                                          <p:spTgt spid="59394">
                                            <p:txEl>
                                              <p:pRg st="0" end="0"/>
                                            </p:txEl>
                                          </p:spTgt>
                                        </p:tgtEl>
                                      </p:cBhvr>
                                    </p:animEffect>
                                    <p:anim calcmode="lin" valueType="num">
                                      <p:cBhvr>
                                        <p:cTn id="8" dur="1000" fill="hold"/>
                                        <p:tgtEl>
                                          <p:spTgt spid="5939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939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9394">
                                            <p:txEl>
                                              <p:pRg st="2" end="2"/>
                                            </p:txEl>
                                          </p:spTgt>
                                        </p:tgtEl>
                                        <p:attrNameLst>
                                          <p:attrName>style.visibility</p:attrName>
                                        </p:attrNameLst>
                                      </p:cBhvr>
                                      <p:to>
                                        <p:strVal val="visible"/>
                                      </p:to>
                                    </p:set>
                                    <p:animEffect transition="in" filter="wheel(1)">
                                      <p:cBhvr>
                                        <p:cTn id="14" dur="2000"/>
                                        <p:tgtEl>
                                          <p:spTgt spid="59394">
                                            <p:txEl>
                                              <p:pRg st="2" end="2"/>
                                            </p:txEl>
                                          </p:spTgt>
                                        </p:tgtEl>
                                      </p:cBhvr>
                                    </p:animEffect>
                                  </p:childTnLst>
                                </p:cTn>
                              </p:par>
                              <p:par>
                                <p:cTn id="15" presetID="21" presetClass="entr" presetSubtype="1" fill="hold" nodeType="withEffect">
                                  <p:stCondLst>
                                    <p:cond delay="0"/>
                                  </p:stCondLst>
                                  <p:childTnLst>
                                    <p:set>
                                      <p:cBhvr>
                                        <p:cTn id="16" dur="1" fill="hold">
                                          <p:stCondLst>
                                            <p:cond delay="0"/>
                                          </p:stCondLst>
                                        </p:cTn>
                                        <p:tgtEl>
                                          <p:spTgt spid="59394">
                                            <p:txEl>
                                              <p:pRg st="3" end="3"/>
                                            </p:txEl>
                                          </p:spTgt>
                                        </p:tgtEl>
                                        <p:attrNameLst>
                                          <p:attrName>style.visibility</p:attrName>
                                        </p:attrNameLst>
                                      </p:cBhvr>
                                      <p:to>
                                        <p:strVal val="visible"/>
                                      </p:to>
                                    </p:set>
                                    <p:animEffect transition="in" filter="wheel(1)">
                                      <p:cBhvr>
                                        <p:cTn id="17" dur="2000"/>
                                        <p:tgtEl>
                                          <p:spTgt spid="59394">
                                            <p:txEl>
                                              <p:pRg st="3" end="3"/>
                                            </p:txEl>
                                          </p:spTgt>
                                        </p:tgtEl>
                                      </p:cBhvr>
                                    </p:animEffect>
                                  </p:childTnLst>
                                </p:cTn>
                              </p:par>
                              <p:par>
                                <p:cTn id="18" presetID="21" presetClass="entr" presetSubtype="1" fill="hold" nodeType="withEffect">
                                  <p:stCondLst>
                                    <p:cond delay="0"/>
                                  </p:stCondLst>
                                  <p:childTnLst>
                                    <p:set>
                                      <p:cBhvr>
                                        <p:cTn id="19" dur="1" fill="hold">
                                          <p:stCondLst>
                                            <p:cond delay="0"/>
                                          </p:stCondLst>
                                        </p:cTn>
                                        <p:tgtEl>
                                          <p:spTgt spid="59394">
                                            <p:txEl>
                                              <p:pRg st="4" end="4"/>
                                            </p:txEl>
                                          </p:spTgt>
                                        </p:tgtEl>
                                        <p:attrNameLst>
                                          <p:attrName>style.visibility</p:attrName>
                                        </p:attrNameLst>
                                      </p:cBhvr>
                                      <p:to>
                                        <p:strVal val="visible"/>
                                      </p:to>
                                    </p:set>
                                    <p:animEffect transition="in" filter="wheel(1)">
                                      <p:cBhvr>
                                        <p:cTn id="20" dur="2000"/>
                                        <p:tgtEl>
                                          <p:spTgt spid="5939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a:ea typeface="ＭＳ Ｐゴシック" charset="0"/>
                <a:cs typeface="ＭＳ Ｐゴシック" charset="0"/>
              </a:rPr>
              <a:t>Form of probability questions</a:t>
            </a:r>
          </a:p>
        </p:txBody>
      </p:sp>
      <p:sp>
        <p:nvSpPr>
          <p:cNvPr id="25602" name="Content Placeholder 2"/>
          <p:cNvSpPr>
            <a:spLocks noGrp="1"/>
          </p:cNvSpPr>
          <p:nvPr>
            <p:ph idx="1"/>
          </p:nvPr>
        </p:nvSpPr>
        <p:spPr>
          <a:xfrm>
            <a:off x="457200" y="1304955"/>
            <a:ext cx="8229600" cy="1828800"/>
          </a:xfrm>
        </p:spPr>
        <p:txBody>
          <a:bodyPr>
            <a:normAutofit/>
          </a:bodyPr>
          <a:lstStyle/>
          <a:p>
            <a:pPr algn="ctr">
              <a:buFont typeface="Arial" charset="0"/>
              <a:buNone/>
            </a:pPr>
            <a:r>
              <a:rPr lang="ja-JP" altLang="en-US" sz="3600" dirty="0">
                <a:latin typeface="Calisto MT" panose="02040603050505030304" pitchFamily="18" charset="0"/>
                <a:ea typeface="ＭＳ Ｐゴシック" charset="0"/>
              </a:rPr>
              <a:t>“</a:t>
            </a:r>
            <a:r>
              <a:rPr lang="en-US" altLang="ja-JP" sz="3600" dirty="0">
                <a:latin typeface="Calisto MT" panose="02040603050505030304" pitchFamily="18" charset="0"/>
                <a:ea typeface="ＭＳ Ｐゴシック" charset="0"/>
              </a:rPr>
              <a:t>How likely is it that </a:t>
            </a:r>
            <a:r>
              <a:rPr lang="en-US" altLang="ja-JP" sz="3600" dirty="0">
                <a:solidFill>
                  <a:srgbClr val="FF0000"/>
                </a:solidFill>
                <a:latin typeface="Calisto MT" panose="02040603050505030304" pitchFamily="18" charset="0"/>
                <a:ea typeface="ＭＳ Ｐゴシック" charset="0"/>
              </a:rPr>
              <a:t>something </a:t>
            </a:r>
            <a:r>
              <a:rPr lang="en-US" altLang="ja-JP" sz="3600" dirty="0">
                <a:latin typeface="Calisto MT" panose="02040603050505030304" pitchFamily="18" charset="0"/>
                <a:ea typeface="ＭＳ Ｐゴシック" charset="0"/>
              </a:rPr>
              <a:t>will happen?</a:t>
            </a:r>
            <a:r>
              <a:rPr lang="ja-JP" altLang="en-US" sz="3600" dirty="0">
                <a:latin typeface="Calisto MT" panose="02040603050505030304" pitchFamily="18" charset="0"/>
                <a:ea typeface="ＭＳ Ｐゴシック" charset="0"/>
              </a:rPr>
              <a:t>”</a:t>
            </a:r>
            <a:endParaRPr lang="en-US" sz="3600" dirty="0">
              <a:latin typeface="Calisto MT" panose="02040603050505030304" pitchFamily="18" charset="0"/>
              <a:ea typeface="ＭＳ Ｐゴシック" charset="0"/>
            </a:endParaRPr>
          </a:p>
        </p:txBody>
      </p:sp>
      <p:sp>
        <p:nvSpPr>
          <p:cNvPr id="25604" name="Slide Number Placeholder 4"/>
          <p:cNvSpPr>
            <a:spLocks noGrp="1"/>
          </p:cNvSpPr>
          <p:nvPr>
            <p:ph type="sldNum" sz="quarter" idx="12"/>
          </p:nvPr>
        </p:nvSpPr>
        <p:spPr bwMode="auto">
          <a:xfrm>
            <a:off x="612648" y="6356350"/>
            <a:ext cx="1981200" cy="3657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A68B39-C231-8E40-A005-1DCC14F88D49}" type="slidenum">
              <a:rPr lang="en-US" sz="1200" dirty="0">
                <a:solidFill>
                  <a:srgbClr val="898989"/>
                </a:solidFill>
                <a:latin typeface="Calibri" charset="0"/>
              </a:rPr>
              <a:pPr eaLnBrk="1" hangingPunct="1"/>
              <a:t>38</a:t>
            </a:fld>
            <a:endParaRPr lang="en-US" sz="1200" dirty="0">
              <a:solidFill>
                <a:srgbClr val="898989"/>
              </a:solidFill>
              <a:latin typeface="Calibri" charset="0"/>
            </a:endParaRPr>
          </a:p>
        </p:txBody>
      </p:sp>
      <p:sp>
        <p:nvSpPr>
          <p:cNvPr id="25605" name="TextBox 5"/>
          <p:cNvSpPr txBox="1">
            <a:spLocks noChangeArrowheads="1"/>
          </p:cNvSpPr>
          <p:nvPr/>
        </p:nvSpPr>
        <p:spPr bwMode="auto">
          <a:xfrm>
            <a:off x="2238572" y="4889718"/>
            <a:ext cx="466685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latin typeface="Calisto MT" panose="02040603050505030304" pitchFamily="18" charset="0"/>
                <a:cs typeface="Franklin Gothic Book"/>
              </a:rPr>
              <a:t>Answer is given as a probability, P.</a:t>
            </a:r>
          </a:p>
          <a:p>
            <a:pPr algn="ctr" eaLnBrk="1" hangingPunct="1"/>
            <a:r>
              <a:rPr lang="en-US" dirty="0">
                <a:latin typeface="Calisto MT" panose="02040603050505030304" pitchFamily="18" charset="0"/>
                <a:cs typeface="Franklin Gothic Book"/>
              </a:rPr>
              <a:t>0 ≤ P ≤ 1</a:t>
            </a:r>
          </a:p>
          <a:p>
            <a:pPr algn="ctr" eaLnBrk="1" hangingPunct="1"/>
            <a:endParaRPr lang="en-US" dirty="0">
              <a:latin typeface="Calisto MT" panose="02040603050505030304" pitchFamily="18" charset="0"/>
              <a:cs typeface="Franklin Gothic Book"/>
            </a:endParaRPr>
          </a:p>
          <a:p>
            <a:pPr algn="ctr" eaLnBrk="1" hangingPunct="1"/>
            <a:r>
              <a:rPr lang="en-US" dirty="0">
                <a:latin typeface="Calisto MT" panose="02040603050505030304" pitchFamily="18" charset="0"/>
                <a:cs typeface="Franklin Gothic Book"/>
              </a:rPr>
              <a:t>More on that next time.</a:t>
            </a:r>
          </a:p>
        </p:txBody>
      </p:sp>
      <p:pic>
        <p:nvPicPr>
          <p:cNvPr id="2" name="Picture 1">
            <a:extLst>
              <a:ext uri="{FF2B5EF4-FFF2-40B4-BE49-F238E27FC236}">
                <a16:creationId xmlns:a16="http://schemas.microsoft.com/office/drawing/2014/main" id="{12D585C1-6941-4BF4-8469-4CBA79C71B9B}"/>
              </a:ext>
            </a:extLst>
          </p:cNvPr>
          <p:cNvPicPr>
            <a:picLocks noChangeAspect="1"/>
          </p:cNvPicPr>
          <p:nvPr/>
        </p:nvPicPr>
        <p:blipFill>
          <a:blip r:embed="rId3"/>
          <a:stretch>
            <a:fillRect/>
          </a:stretch>
        </p:blipFill>
        <p:spPr>
          <a:xfrm>
            <a:off x="1371599" y="2514600"/>
            <a:ext cx="6400800" cy="2015469"/>
          </a:xfrm>
          <a:prstGeom prst="rect">
            <a:avLst/>
          </a:prstGeom>
        </p:spPr>
      </p:pic>
      <p:sp>
        <p:nvSpPr>
          <p:cNvPr id="3" name="Rectangle 2">
            <a:extLst>
              <a:ext uri="{FF2B5EF4-FFF2-40B4-BE49-F238E27FC236}">
                <a16:creationId xmlns:a16="http://schemas.microsoft.com/office/drawing/2014/main" id="{35D62EBE-16CE-4963-8C71-4A08F93CA507}"/>
              </a:ext>
            </a:extLst>
          </p:cNvPr>
          <p:cNvSpPr/>
          <p:nvPr/>
        </p:nvSpPr>
        <p:spPr>
          <a:xfrm>
            <a:off x="1865329" y="4504669"/>
            <a:ext cx="6059471" cy="307777"/>
          </a:xfrm>
          <a:prstGeom prst="rect">
            <a:avLst/>
          </a:prstGeom>
        </p:spPr>
        <p:txBody>
          <a:bodyPr wrap="square">
            <a:spAutoFit/>
          </a:bodyPr>
          <a:lstStyle/>
          <a:p>
            <a:r>
              <a:rPr lang="en-US" sz="1400" dirty="0"/>
              <a:t>https://www.mathsisfun.com/definitions/probability.html</a:t>
            </a:r>
          </a:p>
        </p:txBody>
      </p:sp>
    </p:spTree>
    <p:extLst>
      <p:ext uri="{BB962C8B-B14F-4D97-AF65-F5344CB8AC3E}">
        <p14:creationId xmlns:p14="http://schemas.microsoft.com/office/powerpoint/2010/main" val="1509471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76842B-5652-447E-AC6A-CC60C5493BAD}"/>
              </a:ext>
            </a:extLst>
          </p:cNvPr>
          <p:cNvPicPr>
            <a:picLocks noChangeAspect="1"/>
          </p:cNvPicPr>
          <p:nvPr/>
        </p:nvPicPr>
        <p:blipFill>
          <a:blip r:embed="rId3"/>
          <a:stretch>
            <a:fillRect/>
          </a:stretch>
        </p:blipFill>
        <p:spPr>
          <a:xfrm>
            <a:off x="1990969" y="1247160"/>
            <a:ext cx="6926163" cy="4135199"/>
          </a:xfrm>
          <a:prstGeom prst="rect">
            <a:avLst/>
          </a:prstGeom>
        </p:spPr>
      </p:pic>
      <p:sp>
        <p:nvSpPr>
          <p:cNvPr id="2" name="Title 1"/>
          <p:cNvSpPr>
            <a:spLocks noGrp="1"/>
          </p:cNvSpPr>
          <p:nvPr>
            <p:ph type="title"/>
          </p:nvPr>
        </p:nvSpPr>
        <p:spPr/>
        <p:txBody>
          <a:bodyPr/>
          <a:lstStyle/>
          <a:p>
            <a:r>
              <a:rPr lang="en-US" dirty="0"/>
              <a:t>Definition: </a:t>
            </a:r>
            <a:r>
              <a:rPr lang="en-US" i="1" dirty="0">
                <a:solidFill>
                  <a:srgbClr val="FF0000"/>
                </a:solidFill>
              </a:rPr>
              <a:t>Risk</a:t>
            </a:r>
            <a:endParaRPr lang="en-US" dirty="0">
              <a:solidFill>
                <a:srgbClr val="FF0000"/>
              </a:solidFill>
            </a:endParaRPr>
          </a:p>
        </p:txBody>
      </p:sp>
      <p:sp>
        <p:nvSpPr>
          <p:cNvPr id="3" name="Content Placeholder 2"/>
          <p:cNvSpPr>
            <a:spLocks noGrp="1"/>
          </p:cNvSpPr>
          <p:nvPr>
            <p:ph idx="1"/>
          </p:nvPr>
        </p:nvSpPr>
        <p:spPr>
          <a:xfrm>
            <a:off x="4724400" y="1499881"/>
            <a:ext cx="3962400" cy="1326233"/>
          </a:xfrm>
          <a:solidFill>
            <a:schemeClr val="accent5">
              <a:lumMod val="40000"/>
              <a:lumOff val="60000"/>
            </a:schemeClr>
          </a:solidFill>
          <a:ln w="50800">
            <a:solidFill>
              <a:srgbClr val="FF0000"/>
            </a:solidFill>
          </a:ln>
        </p:spPr>
        <p:txBody>
          <a:bodyPr>
            <a:normAutofit fontScale="85000" lnSpcReduction="10000"/>
          </a:bodyPr>
          <a:lstStyle/>
          <a:p>
            <a:pPr marL="0" indent="0">
              <a:buNone/>
            </a:pPr>
            <a:r>
              <a:rPr lang="en-US" sz="3200" dirty="0">
                <a:solidFill>
                  <a:srgbClr val="FF0000"/>
                </a:solidFill>
                <a:latin typeface="Calisto MT" panose="02040603050505030304" pitchFamily="18" charset="0"/>
              </a:rPr>
              <a:t>Risk is the possibility that one or more unwanted outcomes will occur. </a:t>
            </a:r>
          </a:p>
        </p:txBody>
      </p:sp>
      <p:sp>
        <p:nvSpPr>
          <p:cNvPr id="5" name="Slide Number Placeholder 4"/>
          <p:cNvSpPr>
            <a:spLocks noGrp="1"/>
          </p:cNvSpPr>
          <p:nvPr>
            <p:ph type="sldNum" sz="quarter" idx="12"/>
          </p:nvPr>
        </p:nvSpPr>
        <p:spPr>
          <a:xfrm>
            <a:off x="6935932" y="6322187"/>
            <a:ext cx="1981200" cy="365760"/>
          </a:xfrm>
        </p:spPr>
        <p:txBody>
          <a:bodyPr/>
          <a:lstStyle/>
          <a:p>
            <a:pPr>
              <a:defRPr/>
            </a:pPr>
            <a:fld id="{4456D340-831A-4F4A-B254-F9CB1909DBDD}" type="slidenum">
              <a:rPr lang="en-US" dirty="0" smtClean="0"/>
              <a:pPr>
                <a:defRPr/>
              </a:pPr>
              <a:t>39</a:t>
            </a:fld>
            <a:endParaRPr lang="en-US" dirty="0"/>
          </a:p>
        </p:txBody>
      </p:sp>
      <p:sp>
        <p:nvSpPr>
          <p:cNvPr id="6" name="TextBox 5"/>
          <p:cNvSpPr txBox="1"/>
          <p:nvPr/>
        </p:nvSpPr>
        <p:spPr>
          <a:xfrm>
            <a:off x="1030313" y="5464602"/>
            <a:ext cx="7238577"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a:solidFill>
                  <a:srgbClr val="0070C0"/>
                </a:solidFill>
                <a:latin typeface="Calisto MT" panose="02040603050505030304" pitchFamily="18" charset="0"/>
              </a:rPr>
              <a:t>Outcome (event) examples: </a:t>
            </a:r>
          </a:p>
          <a:p>
            <a:r>
              <a:rPr lang="en-US" sz="2400" dirty="0">
                <a:solidFill>
                  <a:srgbClr val="0070C0"/>
                </a:solidFill>
                <a:latin typeface="Calisto MT" panose="02040603050505030304" pitchFamily="18" charset="0"/>
              </a:rPr>
              <a:t>flood, earthquake, bridge collapse, tornado, hurricane </a:t>
            </a:r>
          </a:p>
        </p:txBody>
      </p:sp>
      <p:sp>
        <p:nvSpPr>
          <p:cNvPr id="9" name="Rectangle 8">
            <a:extLst>
              <a:ext uri="{FF2B5EF4-FFF2-40B4-BE49-F238E27FC236}">
                <a16:creationId xmlns:a16="http://schemas.microsoft.com/office/drawing/2014/main" id="{F09D9558-8F5F-48D8-8865-E9A87F08D735}"/>
              </a:ext>
            </a:extLst>
          </p:cNvPr>
          <p:cNvSpPr/>
          <p:nvPr/>
        </p:nvSpPr>
        <p:spPr>
          <a:xfrm>
            <a:off x="1066800" y="6351178"/>
            <a:ext cx="5989140" cy="307777"/>
          </a:xfrm>
          <a:prstGeom prst="rect">
            <a:avLst/>
          </a:prstGeom>
        </p:spPr>
        <p:txBody>
          <a:bodyPr wrap="none">
            <a:spAutoFit/>
          </a:bodyPr>
          <a:lstStyle/>
          <a:p>
            <a:r>
              <a:rPr lang="en-US" sz="1400" dirty="0"/>
              <a:t>Scariest Bridges in the World, https://www.youtube.com/watch?v=J4xXd1_Y42o</a:t>
            </a:r>
          </a:p>
        </p:txBody>
      </p:sp>
      <p:sp>
        <p:nvSpPr>
          <p:cNvPr id="10" name="Cloud 9">
            <a:extLst>
              <a:ext uri="{FF2B5EF4-FFF2-40B4-BE49-F238E27FC236}">
                <a16:creationId xmlns:a16="http://schemas.microsoft.com/office/drawing/2014/main" id="{06CC653E-B129-4942-BEAA-BC328DC2B0D5}"/>
              </a:ext>
            </a:extLst>
          </p:cNvPr>
          <p:cNvSpPr/>
          <p:nvPr/>
        </p:nvSpPr>
        <p:spPr>
          <a:xfrm>
            <a:off x="152400" y="1676400"/>
            <a:ext cx="1752600" cy="1752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EAFCE0B-70B7-4E35-9B06-7C423B375BC9}"/>
              </a:ext>
            </a:extLst>
          </p:cNvPr>
          <p:cNvSpPr/>
          <p:nvPr/>
        </p:nvSpPr>
        <p:spPr>
          <a:xfrm>
            <a:off x="211928" y="1901581"/>
            <a:ext cx="1578017" cy="1200329"/>
          </a:xfrm>
          <a:prstGeom prst="rect">
            <a:avLst/>
          </a:prstGeom>
        </p:spPr>
        <p:txBody>
          <a:bodyPr wrap="square">
            <a:spAutoFit/>
          </a:bodyPr>
          <a:lstStyle/>
          <a:p>
            <a:pPr algn="ctr"/>
            <a:r>
              <a:rPr lang="en-US" dirty="0">
                <a:solidFill>
                  <a:schemeClr val="bg1"/>
                </a:solidFill>
                <a:latin typeface="Calisto MT" panose="02040603050505030304" pitchFamily="18" charset="0"/>
                <a:ea typeface="ＭＳ Ｐゴシック" charset="0"/>
              </a:rPr>
              <a:t>How do engineers account for risk?</a:t>
            </a:r>
          </a:p>
        </p:txBody>
      </p:sp>
    </p:spTree>
    <p:extLst>
      <p:ext uri="{BB962C8B-B14F-4D97-AF65-F5344CB8AC3E}">
        <p14:creationId xmlns:p14="http://schemas.microsoft.com/office/powerpoint/2010/main" val="2224332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C275-CA6A-0334-4BF5-82689933457C}"/>
              </a:ext>
            </a:extLst>
          </p:cNvPr>
          <p:cNvSpPr>
            <a:spLocks noGrp="1"/>
          </p:cNvSpPr>
          <p:nvPr>
            <p:ph type="title"/>
          </p:nvPr>
        </p:nvSpPr>
        <p:spPr/>
        <p:txBody>
          <a:bodyPr/>
          <a:lstStyle/>
          <a:p>
            <a:r>
              <a:rPr lang="en-US" dirty="0">
                <a:solidFill>
                  <a:srgbClr val="FF0000"/>
                </a:solidFill>
              </a:rPr>
              <a:t>Prairie Learn</a:t>
            </a:r>
          </a:p>
        </p:txBody>
      </p:sp>
      <p:sp>
        <p:nvSpPr>
          <p:cNvPr id="3" name="Date Placeholder 2">
            <a:extLst>
              <a:ext uri="{FF2B5EF4-FFF2-40B4-BE49-F238E27FC236}">
                <a16:creationId xmlns:a16="http://schemas.microsoft.com/office/drawing/2014/main" id="{EECE80E2-9A9C-2ADC-A5BA-1C1F5F27F230}"/>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A424332B-C659-00E8-9B16-9A829CE9AB57}"/>
              </a:ext>
            </a:extLst>
          </p:cNvPr>
          <p:cNvSpPr>
            <a:spLocks noGrp="1"/>
          </p:cNvSpPr>
          <p:nvPr>
            <p:ph type="sldNum" sz="quarter" idx="12"/>
          </p:nvPr>
        </p:nvSpPr>
        <p:spPr/>
        <p:txBody>
          <a:bodyPr/>
          <a:lstStyle/>
          <a:p>
            <a:fld id="{99EB6A80-5F3A-48F8-9A6D-FBAB30EAD4DB}" type="slidenum">
              <a:rPr lang="en-US" smtClean="0"/>
              <a:pPr/>
              <a:t>4</a:t>
            </a:fld>
            <a:endParaRPr lang="en-US"/>
          </a:p>
        </p:txBody>
      </p:sp>
      <p:pic>
        <p:nvPicPr>
          <p:cNvPr id="7" name="Picture 6" descr="A qr code with black squares&#10;&#10;Description automatically generated">
            <a:extLst>
              <a:ext uri="{FF2B5EF4-FFF2-40B4-BE49-F238E27FC236}">
                <a16:creationId xmlns:a16="http://schemas.microsoft.com/office/drawing/2014/main" id="{4C55F006-3367-E8FB-9D7D-FAC5B5399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262" y="1524000"/>
            <a:ext cx="4181475" cy="4181475"/>
          </a:xfrm>
          <a:prstGeom prst="rect">
            <a:avLst/>
          </a:prstGeom>
        </p:spPr>
      </p:pic>
    </p:spTree>
    <p:extLst>
      <p:ext uri="{BB962C8B-B14F-4D97-AF65-F5344CB8AC3E}">
        <p14:creationId xmlns:p14="http://schemas.microsoft.com/office/powerpoint/2010/main" val="1121353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a:t>
            </a:r>
          </a:p>
        </p:txBody>
      </p:sp>
      <p:sp>
        <p:nvSpPr>
          <p:cNvPr id="3" name="Date Placeholder 2"/>
          <p:cNvSpPr>
            <a:spLocks noGrp="1"/>
          </p:cNvSpPr>
          <p:nvPr>
            <p:ph type="dt" sz="half" idx="10"/>
          </p:nvPr>
        </p:nvSpPr>
        <p:spPr>
          <a:xfrm>
            <a:off x="6400800" y="6356350"/>
            <a:ext cx="2289048" cy="365760"/>
          </a:xfrm>
        </p:spPr>
        <p:txBody>
          <a:bodyPr/>
          <a:lstStyle/>
          <a:p>
            <a:fld id="{F3563AE4-DA3B-43C7-9491-93F20296CE92}" type="datetime1">
              <a:rPr lang="en-US" smtClean="0"/>
              <a:pPr/>
              <a:t>8/14/2023</a:t>
            </a:fld>
            <a:endParaRPr lang="en-US"/>
          </a:p>
        </p:txBody>
      </p:sp>
      <p:sp>
        <p:nvSpPr>
          <p:cNvPr id="4" name="Slide Number Placeholder 3"/>
          <p:cNvSpPr>
            <a:spLocks noGrp="1"/>
          </p:cNvSpPr>
          <p:nvPr>
            <p:ph type="sldNum" sz="quarter" idx="12"/>
          </p:nvPr>
        </p:nvSpPr>
        <p:spPr>
          <a:xfrm>
            <a:off x="612648" y="6356350"/>
            <a:ext cx="1981200" cy="365760"/>
          </a:xfrm>
        </p:spPr>
        <p:txBody>
          <a:bodyPr/>
          <a:lstStyle/>
          <a:p>
            <a:fld id="{8CB62BB1-93B2-41D9-A860-4B60755F311C}" type="slidenum">
              <a:rPr lang="en-US" dirty="0" smtClean="0"/>
              <a:pPr/>
              <a:t>40</a:t>
            </a:fld>
            <a:endParaRPr lang="en-US" dirty="0"/>
          </a:p>
        </p:txBody>
      </p:sp>
      <p:sp>
        <p:nvSpPr>
          <p:cNvPr id="5" name="Content Placeholder 4"/>
          <p:cNvSpPr>
            <a:spLocks noGrp="1"/>
          </p:cNvSpPr>
          <p:nvPr>
            <p:ph sz="quarter" idx="1"/>
          </p:nvPr>
        </p:nvSpPr>
        <p:spPr>
          <a:xfrm>
            <a:off x="457200" y="1277034"/>
            <a:ext cx="8229600" cy="4525963"/>
          </a:xfrm>
        </p:spPr>
        <p:txBody>
          <a:bodyPr>
            <a:noAutofit/>
          </a:bodyPr>
          <a:lstStyle/>
          <a:p>
            <a:r>
              <a:rPr lang="en-US" sz="2400" dirty="0">
                <a:latin typeface="Calisto MT" pitchFamily="18" charset="0"/>
              </a:rPr>
              <a:t>An engineer asks:</a:t>
            </a:r>
          </a:p>
          <a:p>
            <a:pPr lvl="4"/>
            <a:r>
              <a:rPr lang="en-US" sz="2400" dirty="0">
                <a:latin typeface="Calisto MT" pitchFamily="18" charset="0"/>
              </a:rPr>
              <a:t>What can go wrong?</a:t>
            </a:r>
          </a:p>
          <a:p>
            <a:pPr lvl="4"/>
            <a:r>
              <a:rPr lang="en-US" sz="2400" dirty="0">
                <a:latin typeface="Calisto MT" pitchFamily="18" charset="0"/>
              </a:rPr>
              <a:t>How </a:t>
            </a:r>
            <a:r>
              <a:rPr lang="en-US" sz="2400" dirty="0">
                <a:solidFill>
                  <a:srgbClr val="FF0000"/>
                </a:solidFill>
                <a:latin typeface="Calisto MT" pitchFamily="18" charset="0"/>
              </a:rPr>
              <a:t>likely</a:t>
            </a:r>
            <a:r>
              <a:rPr lang="en-US" sz="2400" dirty="0">
                <a:latin typeface="Calisto MT" pitchFamily="18" charset="0"/>
              </a:rPr>
              <a:t> are the potential problems to occur?</a:t>
            </a:r>
          </a:p>
          <a:p>
            <a:pPr lvl="4"/>
            <a:r>
              <a:rPr lang="en-US" sz="2400" dirty="0">
                <a:latin typeface="Calisto MT" pitchFamily="18" charset="0"/>
              </a:rPr>
              <a:t>How severe might the potential problems be?</a:t>
            </a:r>
          </a:p>
          <a:p>
            <a:pPr lvl="4"/>
            <a:r>
              <a:rPr lang="en-US" sz="2400" dirty="0">
                <a:latin typeface="Calisto MT" pitchFamily="18" charset="0"/>
              </a:rPr>
              <a:t>Is the risk of potential problems tolerable?</a:t>
            </a:r>
          </a:p>
          <a:p>
            <a:pPr lvl="4"/>
            <a:r>
              <a:rPr lang="en-US" sz="2400" dirty="0">
                <a:latin typeface="Calisto MT" pitchFamily="18" charset="0"/>
              </a:rPr>
              <a:t>What can/should be done to lessen the risk?</a:t>
            </a:r>
          </a:p>
          <a:p>
            <a:pPr lvl="4"/>
            <a:r>
              <a:rPr lang="en-US" sz="2400" dirty="0">
                <a:latin typeface="Calisto MT" pitchFamily="18" charset="0"/>
              </a:rPr>
              <a:t>Do we need to consider environmental change in future designs?</a:t>
            </a:r>
          </a:p>
          <a:p>
            <a:pPr lvl="4"/>
            <a:r>
              <a:rPr lang="en-US" sz="2400" dirty="0">
                <a:latin typeface="Calisto MT" pitchFamily="18" charset="0"/>
              </a:rPr>
              <a:t>Do we need to upgrade our current infrastructure?</a:t>
            </a:r>
          </a:p>
          <a:p>
            <a:endParaRPr lang="en-US" sz="2400" dirty="0">
              <a:latin typeface="Calisto MT" pitchFamily="18" charset="0"/>
            </a:endParaRPr>
          </a:p>
        </p:txBody>
      </p:sp>
      <p:sp>
        <p:nvSpPr>
          <p:cNvPr id="6" name="TextBox 5">
            <a:extLst>
              <a:ext uri="{FF2B5EF4-FFF2-40B4-BE49-F238E27FC236}">
                <a16:creationId xmlns:a16="http://schemas.microsoft.com/office/drawing/2014/main" id="{CBA95C78-7784-4976-9D51-7181A7C2A85A}"/>
              </a:ext>
            </a:extLst>
          </p:cNvPr>
          <p:cNvSpPr txBox="1"/>
          <p:nvPr/>
        </p:nvSpPr>
        <p:spPr>
          <a:xfrm>
            <a:off x="533400" y="5956240"/>
            <a:ext cx="7696200" cy="400110"/>
          </a:xfrm>
          <a:prstGeom prst="rect">
            <a:avLst/>
          </a:prstGeom>
          <a:solidFill>
            <a:srgbClr val="FFC000"/>
          </a:solidFill>
        </p:spPr>
        <p:txBody>
          <a:bodyPr wrap="square" rtlCol="0">
            <a:spAutoFit/>
          </a:bodyPr>
          <a:lstStyle/>
          <a:p>
            <a:pPr algn="ctr"/>
            <a:r>
              <a:rPr lang="en-US" sz="2000" dirty="0">
                <a:latin typeface="Calisto MT" panose="02040603050505030304" pitchFamily="18" charset="0"/>
              </a:rPr>
              <a:t>An engineer’s responsibility is under scrutiny if things go wrong.</a:t>
            </a:r>
          </a:p>
        </p:txBody>
      </p:sp>
    </p:spTree>
    <p:extLst>
      <p:ext uri="{BB962C8B-B14F-4D97-AF65-F5344CB8AC3E}">
        <p14:creationId xmlns:p14="http://schemas.microsoft.com/office/powerpoint/2010/main" val="2491821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Based Design</a:t>
            </a:r>
          </a:p>
        </p:txBody>
      </p:sp>
      <p:sp>
        <p:nvSpPr>
          <p:cNvPr id="3" name="Date Placeholder 2"/>
          <p:cNvSpPr>
            <a:spLocks noGrp="1"/>
          </p:cNvSpPr>
          <p:nvPr>
            <p:ph type="dt" sz="half" idx="10"/>
          </p:nvPr>
        </p:nvSpPr>
        <p:spPr>
          <a:xfrm>
            <a:off x="6400800" y="6356350"/>
            <a:ext cx="2289048" cy="365760"/>
          </a:xfrm>
        </p:spPr>
        <p:txBody>
          <a:bodyPr/>
          <a:lstStyle/>
          <a:p>
            <a:fld id="{F3563AE4-DA3B-43C7-9491-93F20296CE92}" type="datetime1">
              <a:rPr lang="en-US" smtClean="0"/>
              <a:pPr/>
              <a:t>8/14/2023</a:t>
            </a:fld>
            <a:endParaRPr lang="en-US"/>
          </a:p>
        </p:txBody>
      </p:sp>
      <p:sp>
        <p:nvSpPr>
          <p:cNvPr id="4" name="Slide Number Placeholder 3"/>
          <p:cNvSpPr>
            <a:spLocks noGrp="1"/>
          </p:cNvSpPr>
          <p:nvPr>
            <p:ph type="sldNum" sz="quarter" idx="12"/>
          </p:nvPr>
        </p:nvSpPr>
        <p:spPr>
          <a:xfrm>
            <a:off x="612648" y="6356350"/>
            <a:ext cx="1981200" cy="365760"/>
          </a:xfrm>
        </p:spPr>
        <p:txBody>
          <a:bodyPr/>
          <a:lstStyle/>
          <a:p>
            <a:fld id="{8CB62BB1-93B2-41D9-A860-4B60755F311C}" type="slidenum">
              <a:rPr lang="en-US" dirty="0" smtClean="0"/>
              <a:pPr/>
              <a:t>41</a:t>
            </a:fld>
            <a:endParaRPr lang="en-US" dirty="0"/>
          </a:p>
        </p:txBody>
      </p:sp>
      <p:sp>
        <p:nvSpPr>
          <p:cNvPr id="5" name="Content Placeholder 4"/>
          <p:cNvSpPr>
            <a:spLocks noGrp="1"/>
          </p:cNvSpPr>
          <p:nvPr>
            <p:ph sz="quarter" idx="1"/>
          </p:nvPr>
        </p:nvSpPr>
        <p:spPr>
          <a:xfrm>
            <a:off x="612648" y="1524000"/>
            <a:ext cx="7540752" cy="4632960"/>
          </a:xfrm>
        </p:spPr>
        <p:txBody>
          <a:bodyPr/>
          <a:lstStyle/>
          <a:p>
            <a:r>
              <a:rPr lang="en-US" dirty="0">
                <a:latin typeface="Calisto MT" pitchFamily="18" charset="0"/>
              </a:rPr>
              <a:t>A risk based design of an engineering project involves </a:t>
            </a:r>
            <a:r>
              <a:rPr lang="en-US" dirty="0">
                <a:solidFill>
                  <a:srgbClr val="0070C0"/>
                </a:solidFill>
                <a:latin typeface="Calisto MT" pitchFamily="18" charset="0"/>
              </a:rPr>
              <a:t>making decisions </a:t>
            </a:r>
            <a:r>
              <a:rPr lang="en-US" dirty="0">
                <a:latin typeface="Calisto MT" pitchFamily="18" charset="0"/>
              </a:rPr>
              <a:t>based on quantitative risk-benefit trade offs. </a:t>
            </a:r>
          </a:p>
          <a:p>
            <a:endParaRPr lang="en-US" dirty="0">
              <a:latin typeface="Calisto MT" pitchFamily="18" charset="0"/>
            </a:endParaRPr>
          </a:p>
          <a:p>
            <a:r>
              <a:rPr lang="en-US" dirty="0">
                <a:latin typeface="Calisto MT" pitchFamily="18" charset="0"/>
              </a:rPr>
              <a:t>This involves applying the concepts and methods of </a:t>
            </a:r>
            <a:r>
              <a:rPr lang="en-US" dirty="0">
                <a:solidFill>
                  <a:srgbClr val="FF0000"/>
                </a:solidFill>
                <a:latin typeface="Calisto MT" pitchFamily="18" charset="0"/>
              </a:rPr>
              <a:t>probability and statistics</a:t>
            </a:r>
            <a:r>
              <a:rPr lang="en-US" dirty="0">
                <a:latin typeface="Calisto MT" pitchFamily="18" charset="0"/>
              </a:rPr>
              <a:t>. </a:t>
            </a:r>
          </a:p>
          <a:p>
            <a:endParaRPr lang="en-US" dirty="0"/>
          </a:p>
        </p:txBody>
      </p:sp>
    </p:spTree>
    <p:extLst>
      <p:ext uri="{BB962C8B-B14F-4D97-AF65-F5344CB8AC3E}">
        <p14:creationId xmlns:p14="http://schemas.microsoft.com/office/powerpoint/2010/main" val="286214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things that can go wrong</a:t>
            </a:r>
          </a:p>
        </p:txBody>
      </p:sp>
      <p:sp>
        <p:nvSpPr>
          <p:cNvPr id="3" name="Date Placeholder 2"/>
          <p:cNvSpPr>
            <a:spLocks noGrp="1"/>
          </p:cNvSpPr>
          <p:nvPr>
            <p:ph type="dt" sz="half" idx="10"/>
          </p:nvPr>
        </p:nvSpPr>
        <p:spPr>
          <a:xfrm>
            <a:off x="6400800" y="6356350"/>
            <a:ext cx="2289048" cy="365760"/>
          </a:xfrm>
        </p:spPr>
        <p:txBody>
          <a:bodyPr/>
          <a:lstStyle/>
          <a:p>
            <a:fld id="{F3563AE4-DA3B-43C7-9491-93F20296CE92}" type="datetime1">
              <a:rPr lang="en-US" smtClean="0"/>
              <a:pPr/>
              <a:t>8/14/2023</a:t>
            </a:fld>
            <a:endParaRPr lang="en-US" dirty="0"/>
          </a:p>
        </p:txBody>
      </p:sp>
      <p:sp>
        <p:nvSpPr>
          <p:cNvPr id="4" name="Slide Number Placeholder 3"/>
          <p:cNvSpPr>
            <a:spLocks noGrp="1"/>
          </p:cNvSpPr>
          <p:nvPr>
            <p:ph type="sldNum" sz="quarter" idx="12"/>
          </p:nvPr>
        </p:nvSpPr>
        <p:spPr>
          <a:xfrm>
            <a:off x="612648" y="6356350"/>
            <a:ext cx="1981200" cy="365760"/>
          </a:xfrm>
        </p:spPr>
        <p:txBody>
          <a:bodyPr/>
          <a:lstStyle/>
          <a:p>
            <a:fld id="{8CB62BB1-93B2-41D9-A860-4B60755F311C}" type="slidenum">
              <a:rPr lang="en-US" dirty="0" smtClean="0"/>
              <a:pPr/>
              <a:t>42</a:t>
            </a:fld>
            <a:endParaRPr lang="en-US" dirty="0"/>
          </a:p>
        </p:txBody>
      </p:sp>
      <p:sp>
        <p:nvSpPr>
          <p:cNvPr id="5" name="Content Placeholder 4"/>
          <p:cNvSpPr>
            <a:spLocks noGrp="1"/>
          </p:cNvSpPr>
          <p:nvPr>
            <p:ph sz="quarter" idx="1"/>
          </p:nvPr>
        </p:nvSpPr>
        <p:spPr/>
        <p:txBody>
          <a:bodyPr>
            <a:normAutofit fontScale="92500" lnSpcReduction="10000"/>
          </a:bodyPr>
          <a:lstStyle/>
          <a:p>
            <a:endParaRPr lang="en-US" dirty="0">
              <a:latin typeface="Calisto MT" pitchFamily="18" charset="0"/>
              <a:hlinkClick r:id="rId2"/>
            </a:endParaRPr>
          </a:p>
          <a:p>
            <a:r>
              <a:rPr lang="en-US" dirty="0">
                <a:solidFill>
                  <a:srgbClr val="002060"/>
                </a:solidFill>
                <a:latin typeface="Calisto MT" pitchFamily="18" charset="0"/>
              </a:rPr>
              <a:t>Tacoma bridge collapse, </a:t>
            </a:r>
            <a:r>
              <a:rPr lang="en-US" dirty="0">
                <a:latin typeface="Calisto MT" pitchFamily="18" charset="0"/>
                <a:hlinkClick r:id="rId2"/>
              </a:rPr>
              <a:t>http://archive.org/details/SF121</a:t>
            </a:r>
            <a:endParaRPr lang="en-US" dirty="0">
              <a:latin typeface="Calisto MT" pitchFamily="18" charset="0"/>
            </a:endParaRPr>
          </a:p>
          <a:p>
            <a:endParaRPr lang="en-US" dirty="0">
              <a:latin typeface="Calisto MT" pitchFamily="18" charset="0"/>
            </a:endParaRPr>
          </a:p>
          <a:p>
            <a:r>
              <a:rPr lang="en-US" dirty="0">
                <a:latin typeface="Calisto MT" pitchFamily="18" charset="0"/>
              </a:rPr>
              <a:t>Floods</a:t>
            </a:r>
          </a:p>
          <a:p>
            <a:pPr>
              <a:buNone/>
            </a:pPr>
            <a:r>
              <a:rPr lang="en-US" dirty="0">
                <a:latin typeface="Calisto MT" pitchFamily="18" charset="0"/>
              </a:rPr>
              <a:t>   </a:t>
            </a:r>
            <a:r>
              <a:rPr lang="en-US" dirty="0">
                <a:latin typeface="Calisto MT" pitchFamily="18" charset="0"/>
                <a:hlinkClick r:id="rId3"/>
              </a:rPr>
              <a:t>http://100yearfloods.org/flooding101/</a:t>
            </a:r>
            <a:r>
              <a:rPr lang="en-US" dirty="0">
                <a:latin typeface="Calisto MT" pitchFamily="18" charset="0"/>
              </a:rPr>
              <a:t>  </a:t>
            </a:r>
          </a:p>
          <a:p>
            <a:pPr>
              <a:buNone/>
            </a:pPr>
            <a:endParaRPr lang="en-US" dirty="0">
              <a:latin typeface="Calisto MT" pitchFamily="18" charset="0"/>
            </a:endParaRPr>
          </a:p>
          <a:p>
            <a:pPr indent="0">
              <a:buNone/>
            </a:pPr>
            <a:r>
              <a:rPr lang="en-US" dirty="0">
                <a:latin typeface="Calisto MT" panose="02040603050505030304" pitchFamily="18" charset="0"/>
                <a:hlinkClick r:id="rId4"/>
              </a:rPr>
              <a:t>https://www.youtube.com/watch?v=kYUpkPTcqPY</a:t>
            </a:r>
            <a:endParaRPr lang="en-US" dirty="0">
              <a:latin typeface="Calisto MT" pitchFamily="18" charset="0"/>
            </a:endParaRPr>
          </a:p>
        </p:txBody>
      </p:sp>
    </p:spTree>
    <p:extLst>
      <p:ext uri="{BB962C8B-B14F-4D97-AF65-F5344CB8AC3E}">
        <p14:creationId xmlns:p14="http://schemas.microsoft.com/office/powerpoint/2010/main" val="2098077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a:t>
            </a:r>
          </a:p>
        </p:txBody>
      </p:sp>
      <p:sp>
        <p:nvSpPr>
          <p:cNvPr id="3" name="Date Placeholder 2"/>
          <p:cNvSpPr>
            <a:spLocks noGrp="1"/>
          </p:cNvSpPr>
          <p:nvPr>
            <p:ph type="dt" sz="half" idx="10"/>
          </p:nvPr>
        </p:nvSpPr>
        <p:spPr>
          <a:xfrm>
            <a:off x="6400800" y="6356350"/>
            <a:ext cx="2289048" cy="365760"/>
          </a:xfrm>
        </p:spPr>
        <p:txBody>
          <a:bodyPr/>
          <a:lstStyle/>
          <a:p>
            <a:fld id="{F3563AE4-DA3B-43C7-9491-93F20296CE92}" type="datetime1">
              <a:rPr lang="en-US" smtClean="0"/>
              <a:pPr/>
              <a:t>8/14/2023</a:t>
            </a:fld>
            <a:endParaRPr lang="en-US"/>
          </a:p>
        </p:txBody>
      </p:sp>
      <p:sp>
        <p:nvSpPr>
          <p:cNvPr id="4" name="Slide Number Placeholder 3"/>
          <p:cNvSpPr>
            <a:spLocks noGrp="1"/>
          </p:cNvSpPr>
          <p:nvPr>
            <p:ph type="sldNum" sz="quarter" idx="12"/>
          </p:nvPr>
        </p:nvSpPr>
        <p:spPr>
          <a:xfrm>
            <a:off x="612648" y="6356350"/>
            <a:ext cx="1981200" cy="365760"/>
          </a:xfrm>
        </p:spPr>
        <p:txBody>
          <a:bodyPr/>
          <a:lstStyle/>
          <a:p>
            <a:fld id="{8CB62BB1-93B2-41D9-A860-4B60755F311C}" type="slidenum">
              <a:rPr lang="en-US" dirty="0" smtClean="0"/>
              <a:pPr/>
              <a:t>43</a:t>
            </a:fld>
            <a:endParaRPr lang="en-US" dirty="0"/>
          </a:p>
        </p:txBody>
      </p:sp>
      <p:sp>
        <p:nvSpPr>
          <p:cNvPr id="5" name="Content Placeholder 4"/>
          <p:cNvSpPr>
            <a:spLocks noGrp="1"/>
          </p:cNvSpPr>
          <p:nvPr>
            <p:ph sz="quarter" idx="1"/>
          </p:nvPr>
        </p:nvSpPr>
        <p:spPr>
          <a:xfrm>
            <a:off x="457200" y="1219200"/>
            <a:ext cx="7924800" cy="4937760"/>
          </a:xfrm>
        </p:spPr>
        <p:txBody>
          <a:bodyPr>
            <a:normAutofit/>
          </a:bodyPr>
          <a:lstStyle/>
          <a:p>
            <a:pPr>
              <a:buNone/>
            </a:pPr>
            <a:endParaRPr lang="en-US" sz="2400" dirty="0">
              <a:latin typeface="Calisto MT" pitchFamily="18" charset="0"/>
            </a:endParaRPr>
          </a:p>
          <a:p>
            <a:pPr>
              <a:buNone/>
            </a:pPr>
            <a:r>
              <a:rPr lang="en-US" sz="2400" dirty="0">
                <a:solidFill>
                  <a:srgbClr val="0070C0"/>
                </a:solidFill>
                <a:latin typeface="Calisto MT" pitchFamily="18" charset="0"/>
              </a:rPr>
              <a:t>Uncertainty</a:t>
            </a:r>
            <a:r>
              <a:rPr lang="en-US" sz="2400" dirty="0">
                <a:latin typeface="Calisto MT" pitchFamily="18" charset="0"/>
              </a:rPr>
              <a:t> can be  </a:t>
            </a:r>
          </a:p>
          <a:p>
            <a:endParaRPr lang="en-US" sz="2400" dirty="0">
              <a:latin typeface="Calisto MT" pitchFamily="18" charset="0"/>
            </a:endParaRPr>
          </a:p>
          <a:p>
            <a:pPr marL="912813" lvl="3" indent="-342900">
              <a:buFont typeface="Arial" panose="020B0604020202020204" pitchFamily="34" charset="0"/>
              <a:buChar char="•"/>
            </a:pPr>
            <a:r>
              <a:rPr lang="en-US" sz="2400" dirty="0">
                <a:latin typeface="Calisto MT" pitchFamily="18" charset="0"/>
              </a:rPr>
              <a:t>Due to </a:t>
            </a:r>
            <a:r>
              <a:rPr lang="en-US" sz="2400" dirty="0">
                <a:solidFill>
                  <a:srgbClr val="0070C0"/>
                </a:solidFill>
                <a:latin typeface="Calisto MT" pitchFamily="18" charset="0"/>
              </a:rPr>
              <a:t>natural randomness (e.g., wind direction).</a:t>
            </a:r>
          </a:p>
          <a:p>
            <a:pPr marL="912813" lvl="3" indent="-342900">
              <a:buFont typeface="Arial" panose="020B0604020202020204" pitchFamily="34" charset="0"/>
              <a:buChar char="•"/>
            </a:pPr>
            <a:endParaRPr lang="en-US" sz="2400" dirty="0">
              <a:solidFill>
                <a:srgbClr val="0070C0"/>
              </a:solidFill>
              <a:latin typeface="Calisto MT" pitchFamily="18" charset="0"/>
            </a:endParaRPr>
          </a:p>
          <a:p>
            <a:pPr marL="912813" lvl="3" indent="-342900">
              <a:buFont typeface="Arial" panose="020B0604020202020204" pitchFamily="34" charset="0"/>
              <a:buChar char="•"/>
            </a:pPr>
            <a:r>
              <a:rPr lang="en-US" sz="2400" dirty="0">
                <a:latin typeface="Calisto MT" pitchFamily="18" charset="0"/>
              </a:rPr>
              <a:t>Due to </a:t>
            </a:r>
            <a:r>
              <a:rPr lang="en-US" sz="2400" dirty="0">
                <a:solidFill>
                  <a:srgbClr val="0070C0"/>
                </a:solidFill>
                <a:latin typeface="Calisto MT" pitchFamily="18" charset="0"/>
              </a:rPr>
              <a:t>inaccuracies in our prediction, measurements or perception/estimation of reality </a:t>
            </a:r>
            <a:r>
              <a:rPr lang="en-US" sz="2400" dirty="0">
                <a:latin typeface="Calisto MT" pitchFamily="18" charset="0"/>
              </a:rPr>
              <a:t>(because of imperfect information about the real world or imperfect instruments or imperfect understanding about how natural systems work).</a:t>
            </a:r>
          </a:p>
        </p:txBody>
      </p:sp>
    </p:spTree>
    <p:extLst>
      <p:ext uri="{BB962C8B-B14F-4D97-AF65-F5344CB8AC3E}">
        <p14:creationId xmlns:p14="http://schemas.microsoft.com/office/powerpoint/2010/main" val="284614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and Engineers </a:t>
            </a:r>
          </a:p>
        </p:txBody>
      </p:sp>
      <p:sp>
        <p:nvSpPr>
          <p:cNvPr id="3" name="Date Placeholder 2"/>
          <p:cNvSpPr>
            <a:spLocks noGrp="1"/>
          </p:cNvSpPr>
          <p:nvPr>
            <p:ph type="dt" sz="half" idx="10"/>
          </p:nvPr>
        </p:nvSpPr>
        <p:spPr>
          <a:xfrm>
            <a:off x="6400800" y="6356350"/>
            <a:ext cx="2289048" cy="365760"/>
          </a:xfrm>
        </p:spPr>
        <p:txBody>
          <a:bodyPr/>
          <a:lstStyle/>
          <a:p>
            <a:fld id="{F3563AE4-DA3B-43C7-9491-93F20296CE92}" type="datetime1">
              <a:rPr lang="en-US" smtClean="0"/>
              <a:pPr/>
              <a:t>8/14/2023</a:t>
            </a:fld>
            <a:endParaRPr lang="en-US"/>
          </a:p>
        </p:txBody>
      </p:sp>
      <p:sp>
        <p:nvSpPr>
          <p:cNvPr id="4" name="Slide Number Placeholder 3"/>
          <p:cNvSpPr>
            <a:spLocks noGrp="1"/>
          </p:cNvSpPr>
          <p:nvPr>
            <p:ph type="sldNum" sz="quarter" idx="12"/>
          </p:nvPr>
        </p:nvSpPr>
        <p:spPr>
          <a:xfrm>
            <a:off x="612648" y="6356350"/>
            <a:ext cx="1981200" cy="365760"/>
          </a:xfrm>
        </p:spPr>
        <p:txBody>
          <a:bodyPr/>
          <a:lstStyle/>
          <a:p>
            <a:fld id="{8CB62BB1-93B2-41D9-A860-4B60755F311C}" type="slidenum">
              <a:rPr lang="en-US" dirty="0" smtClean="0"/>
              <a:pPr/>
              <a:t>44</a:t>
            </a:fld>
            <a:endParaRPr lang="en-US" dirty="0"/>
          </a:p>
        </p:txBody>
      </p:sp>
      <p:sp>
        <p:nvSpPr>
          <p:cNvPr id="5" name="Content Placeholder 4"/>
          <p:cNvSpPr>
            <a:spLocks noGrp="1"/>
          </p:cNvSpPr>
          <p:nvPr>
            <p:ph sz="quarter" idx="1"/>
          </p:nvPr>
        </p:nvSpPr>
        <p:spPr/>
        <p:txBody>
          <a:bodyPr>
            <a:normAutofit lnSpcReduction="10000"/>
          </a:bodyPr>
          <a:lstStyle/>
          <a:p>
            <a:pPr>
              <a:buNone/>
            </a:pPr>
            <a:r>
              <a:rPr lang="en-US" sz="2400" dirty="0">
                <a:latin typeface="Calisto MT" pitchFamily="18" charset="0"/>
              </a:rPr>
              <a:t>Engineers need </a:t>
            </a:r>
          </a:p>
          <a:p>
            <a:endParaRPr lang="en-US" sz="2400" dirty="0">
              <a:latin typeface="Calisto MT" pitchFamily="18" charset="0"/>
            </a:endParaRPr>
          </a:p>
          <a:p>
            <a:pPr lvl="3"/>
            <a:r>
              <a:rPr lang="en-US" sz="2400" dirty="0">
                <a:latin typeface="Calisto MT" pitchFamily="18" charset="0"/>
              </a:rPr>
              <a:t>To </a:t>
            </a:r>
            <a:r>
              <a:rPr lang="en-US" sz="2400" dirty="0">
                <a:solidFill>
                  <a:srgbClr val="0070C0"/>
                </a:solidFill>
                <a:latin typeface="Calisto MT" pitchFamily="18" charset="0"/>
              </a:rPr>
              <a:t>recognize</a:t>
            </a:r>
            <a:r>
              <a:rPr lang="en-US" sz="2400" dirty="0">
                <a:latin typeface="Calisto MT" pitchFamily="18" charset="0"/>
              </a:rPr>
              <a:t> the sources of uncertainty</a:t>
            </a:r>
          </a:p>
          <a:p>
            <a:pPr lvl="3"/>
            <a:r>
              <a:rPr lang="en-US" sz="2400" dirty="0">
                <a:latin typeface="Calisto MT" pitchFamily="18" charset="0"/>
              </a:rPr>
              <a:t>Be able to </a:t>
            </a:r>
            <a:r>
              <a:rPr lang="en-US" sz="2400" dirty="0">
                <a:solidFill>
                  <a:srgbClr val="0070C0"/>
                </a:solidFill>
                <a:latin typeface="Calisto MT" pitchFamily="18" charset="0"/>
              </a:rPr>
              <a:t>quantify</a:t>
            </a:r>
            <a:r>
              <a:rPr lang="en-US" sz="2400" dirty="0">
                <a:latin typeface="Calisto MT" pitchFamily="18" charset="0"/>
              </a:rPr>
              <a:t> uncertainty</a:t>
            </a:r>
          </a:p>
          <a:p>
            <a:pPr lvl="3"/>
            <a:r>
              <a:rPr lang="en-US" sz="2400" dirty="0">
                <a:latin typeface="Calisto MT" pitchFamily="18" charset="0"/>
              </a:rPr>
              <a:t>Be able to </a:t>
            </a:r>
            <a:r>
              <a:rPr lang="en-US" sz="2400" dirty="0">
                <a:solidFill>
                  <a:srgbClr val="0070C0"/>
                </a:solidFill>
                <a:latin typeface="Calisto MT" pitchFamily="18" charset="0"/>
              </a:rPr>
              <a:t>evaluate</a:t>
            </a:r>
            <a:r>
              <a:rPr lang="en-US" sz="2400" dirty="0">
                <a:latin typeface="Calisto MT" pitchFamily="18" charset="0"/>
              </a:rPr>
              <a:t> the effects of uncertainty on the design and performance of a system </a:t>
            </a:r>
          </a:p>
          <a:p>
            <a:pPr lvl="3"/>
            <a:endParaRPr lang="en-US" sz="2400" dirty="0">
              <a:latin typeface="Calisto MT" pitchFamily="18" charset="0"/>
            </a:endParaRPr>
          </a:p>
          <a:p>
            <a:pPr marL="457200" lvl="3">
              <a:buNone/>
            </a:pPr>
            <a:r>
              <a:rPr lang="en-US" sz="2400" dirty="0">
                <a:latin typeface="Calisto MT" pitchFamily="18" charset="0"/>
              </a:rPr>
              <a:t>The tools that engineers use to quantify uncertainty and evaluate the effects of uncertainty </a:t>
            </a:r>
            <a:r>
              <a:rPr lang="en-US" sz="2400" dirty="0">
                <a:solidFill>
                  <a:srgbClr val="FF0000"/>
                </a:solidFill>
                <a:latin typeface="Calisto MT" pitchFamily="18" charset="0"/>
              </a:rPr>
              <a:t>are probability and statistics </a:t>
            </a:r>
            <a:r>
              <a:rPr lang="en-US" sz="2400" dirty="0">
                <a:latin typeface="Calisto MT" pitchFamily="18" charset="0"/>
              </a:rPr>
              <a:t>concepts and methods.</a:t>
            </a:r>
          </a:p>
          <a:p>
            <a:pPr lvl="3">
              <a:buNone/>
            </a:pPr>
            <a:r>
              <a:rPr lang="en-US" sz="2400" dirty="0">
                <a:latin typeface="Calisto MT" pitchFamily="18" charset="0"/>
              </a:rPr>
              <a:t> </a:t>
            </a:r>
          </a:p>
        </p:txBody>
      </p:sp>
    </p:spTree>
    <p:extLst>
      <p:ext uri="{BB962C8B-B14F-4D97-AF65-F5344CB8AC3E}">
        <p14:creationId xmlns:p14="http://schemas.microsoft.com/office/powerpoint/2010/main" val="2910254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Placeholder 5"/>
          <p:cNvSpPr>
            <a:spLocks noGrp="1"/>
          </p:cNvSpPr>
          <p:nvPr>
            <p:ph type="body" idx="1"/>
          </p:nvPr>
        </p:nvSpPr>
        <p:spPr>
          <a:xfrm>
            <a:off x="722313" y="2386012"/>
            <a:ext cx="6059487" cy="814388"/>
          </a:xfrm>
          <a:noFill/>
          <a:ln>
            <a:solidFill>
              <a:srgbClr val="00B050"/>
            </a:solidFill>
          </a:ln>
        </p:spPr>
        <p:txBody>
          <a:bodyPr>
            <a:normAutofit fontScale="70000" lnSpcReduction="20000"/>
          </a:bodyPr>
          <a:lstStyle/>
          <a:p>
            <a:r>
              <a:rPr lang="en-US" sz="4400" dirty="0">
                <a:solidFill>
                  <a:srgbClr val="FF0000"/>
                </a:solidFill>
                <a:latin typeface="+mj-lt"/>
                <a:ea typeface="ＭＳ Ｐゴシック" charset="0"/>
              </a:rPr>
              <a:t>Syllabus – How this class works</a:t>
            </a:r>
          </a:p>
        </p:txBody>
      </p:sp>
      <p:sp>
        <p:nvSpPr>
          <p:cNvPr id="5837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7FB6D7-CA19-CF45-BEF1-9AE77756F070}" type="slidenum">
              <a:rPr lang="en-US" sz="1200" dirty="0">
                <a:solidFill>
                  <a:srgbClr val="898989"/>
                </a:solidFill>
                <a:latin typeface="Calibri" charset="0"/>
              </a:rPr>
              <a:pPr eaLnBrk="1" hangingPunct="1"/>
              <a:t>45</a:t>
            </a:fld>
            <a:endParaRPr lang="en-US" sz="1200" dirty="0">
              <a:solidFill>
                <a:srgbClr val="898989"/>
              </a:solidFill>
              <a:latin typeface="Calibri" charset="0"/>
            </a:endParaRPr>
          </a:p>
        </p:txBody>
      </p:sp>
    </p:spTree>
    <p:extLst>
      <p:ext uri="{BB962C8B-B14F-4D97-AF65-F5344CB8AC3E}">
        <p14:creationId xmlns:p14="http://schemas.microsoft.com/office/powerpoint/2010/main" val="722930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0149-FDE9-4CC2-9163-0374EBAD1676}"/>
              </a:ext>
            </a:extLst>
          </p:cNvPr>
          <p:cNvSpPr>
            <a:spLocks noGrp="1"/>
          </p:cNvSpPr>
          <p:nvPr>
            <p:ph type="title"/>
          </p:nvPr>
        </p:nvSpPr>
        <p:spPr>
          <a:xfrm>
            <a:off x="609600" y="76200"/>
            <a:ext cx="8229600" cy="662523"/>
          </a:xfrm>
        </p:spPr>
        <p:txBody>
          <a:bodyPr>
            <a:noAutofit/>
          </a:bodyPr>
          <a:lstStyle/>
          <a:p>
            <a:r>
              <a:rPr lang="en-US" sz="3600" dirty="0">
                <a:solidFill>
                  <a:srgbClr val="00B050"/>
                </a:solidFill>
                <a:ea typeface="Georgia" panose="02040502050405020303" pitchFamily="18" charset="0"/>
                <a:cs typeface="Georgia" panose="02040502050405020303" pitchFamily="18" charset="0"/>
              </a:rPr>
              <a:t>Communication</a:t>
            </a:r>
            <a:endParaRPr lang="en-US" sz="3600" dirty="0"/>
          </a:p>
        </p:txBody>
      </p:sp>
      <p:sp>
        <p:nvSpPr>
          <p:cNvPr id="3" name="Date Placeholder 2">
            <a:extLst>
              <a:ext uri="{FF2B5EF4-FFF2-40B4-BE49-F238E27FC236}">
                <a16:creationId xmlns:a16="http://schemas.microsoft.com/office/drawing/2014/main" id="{DD481F29-745A-40F1-B26E-3510D1484354}"/>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A3C8B826-E5B6-4AC8-BE94-8A0A4B6E6028}"/>
              </a:ext>
            </a:extLst>
          </p:cNvPr>
          <p:cNvSpPr>
            <a:spLocks noGrp="1"/>
          </p:cNvSpPr>
          <p:nvPr>
            <p:ph type="sldNum" sz="quarter" idx="12"/>
          </p:nvPr>
        </p:nvSpPr>
        <p:spPr/>
        <p:txBody>
          <a:bodyPr/>
          <a:lstStyle/>
          <a:p>
            <a:fld id="{99EB6A80-5F3A-48F8-9A6D-FBAB30EAD4DB}" type="slidenum">
              <a:rPr lang="en-US" dirty="0" smtClean="0"/>
              <a:pPr/>
              <a:t>46</a:t>
            </a:fld>
            <a:endParaRPr lang="en-US" dirty="0"/>
          </a:p>
        </p:txBody>
      </p:sp>
      <p:sp>
        <p:nvSpPr>
          <p:cNvPr id="6" name="TextBox 5">
            <a:extLst>
              <a:ext uri="{FF2B5EF4-FFF2-40B4-BE49-F238E27FC236}">
                <a16:creationId xmlns:a16="http://schemas.microsoft.com/office/drawing/2014/main" id="{E78722B6-5DFD-45F8-A915-874231193436}"/>
              </a:ext>
            </a:extLst>
          </p:cNvPr>
          <p:cNvSpPr txBox="1"/>
          <p:nvPr/>
        </p:nvSpPr>
        <p:spPr>
          <a:xfrm>
            <a:off x="609600" y="1280160"/>
            <a:ext cx="3581400" cy="2246769"/>
          </a:xfrm>
          <a:prstGeom prst="rect">
            <a:avLst/>
          </a:prstGeom>
          <a:noFill/>
          <a:ln>
            <a:solidFill>
              <a:srgbClr val="0070C0"/>
            </a:solidFill>
          </a:ln>
        </p:spPr>
        <p:txBody>
          <a:bodyPr wrap="square" rtlCol="0">
            <a:spAutoFit/>
          </a:bodyPr>
          <a:lstStyle/>
          <a:p>
            <a:r>
              <a:rPr lang="en-US" sz="2000" dirty="0">
                <a:solidFill>
                  <a:srgbClr val="00B050"/>
                </a:solidFill>
              </a:rPr>
              <a:t>Teachers           Students</a:t>
            </a:r>
          </a:p>
          <a:p>
            <a:endParaRPr lang="en-US" sz="2000" dirty="0">
              <a:latin typeface="Calisto MT" panose="02040603050505030304" pitchFamily="18" charset="0"/>
            </a:endParaRPr>
          </a:p>
          <a:p>
            <a:pPr marL="342900" indent="-342900">
              <a:buAutoNum type="arabicParenR"/>
            </a:pPr>
            <a:r>
              <a:rPr lang="en-US" sz="2000" b="1" dirty="0">
                <a:solidFill>
                  <a:srgbClr val="0070C0"/>
                </a:solidFill>
                <a:latin typeface="Calisto MT" panose="02040603050505030304" pitchFamily="18" charset="0"/>
                <a:ea typeface="Calibri" panose="020F0502020204030204" pitchFamily="34" charset="0"/>
                <a:cs typeface="Times New Roman" panose="02020603050405020304" pitchFamily="18" charset="0"/>
              </a:rPr>
              <a:t>Canvas announcements (activate notifications from Settings in left hand side vertical menu bar)</a:t>
            </a:r>
          </a:p>
          <a:p>
            <a:endParaRPr lang="en-US" sz="2000" dirty="0"/>
          </a:p>
        </p:txBody>
      </p:sp>
      <p:grpSp>
        <p:nvGrpSpPr>
          <p:cNvPr id="9" name="Group 8">
            <a:extLst>
              <a:ext uri="{FF2B5EF4-FFF2-40B4-BE49-F238E27FC236}">
                <a16:creationId xmlns:a16="http://schemas.microsoft.com/office/drawing/2014/main" id="{D0C69BA3-A335-4245-AEBB-02D55B312044}"/>
              </a:ext>
            </a:extLst>
          </p:cNvPr>
          <p:cNvGrpSpPr/>
          <p:nvPr/>
        </p:nvGrpSpPr>
        <p:grpSpPr>
          <a:xfrm>
            <a:off x="4533900" y="3352800"/>
            <a:ext cx="4000500" cy="2542556"/>
            <a:chOff x="4533900" y="2971800"/>
            <a:chExt cx="4000500" cy="2542556"/>
          </a:xfrm>
        </p:grpSpPr>
        <p:sp>
          <p:nvSpPr>
            <p:cNvPr id="5" name="Rectangle 4">
              <a:extLst>
                <a:ext uri="{FF2B5EF4-FFF2-40B4-BE49-F238E27FC236}">
                  <a16:creationId xmlns:a16="http://schemas.microsoft.com/office/drawing/2014/main" id="{E9718091-C4C0-4775-A208-5F42C41BCF8A}"/>
                </a:ext>
              </a:extLst>
            </p:cNvPr>
            <p:cNvSpPr/>
            <p:nvPr/>
          </p:nvSpPr>
          <p:spPr>
            <a:xfrm>
              <a:off x="4533900" y="2971800"/>
              <a:ext cx="4000500" cy="2542556"/>
            </a:xfrm>
            <a:prstGeom prst="rect">
              <a:avLst/>
            </a:prstGeom>
            <a:ln>
              <a:solidFill>
                <a:srgbClr val="0070C0"/>
              </a:solidFill>
            </a:ln>
          </p:spPr>
          <p:txBody>
            <a:bodyPr wrap="square">
              <a:spAutoFit/>
            </a:bodyPr>
            <a:lstStyle/>
            <a:p>
              <a:pPr>
                <a:lnSpc>
                  <a:spcPct val="115000"/>
                </a:lnSpc>
              </a:pPr>
              <a:r>
                <a:rPr lang="en-US" sz="2000" dirty="0">
                  <a:solidFill>
                    <a:srgbClr val="00B050"/>
                  </a:solidFill>
                  <a:ea typeface="Georgia" panose="02040502050405020303" pitchFamily="18" charset="0"/>
                  <a:cs typeface="Georgia" panose="02040502050405020303" pitchFamily="18" charset="0"/>
                </a:rPr>
                <a:t>Students          Teachers</a:t>
              </a:r>
            </a:p>
            <a:p>
              <a:pPr>
                <a:lnSpc>
                  <a:spcPct val="115000"/>
                </a:lnSpc>
              </a:pPr>
              <a:r>
                <a:rPr lang="en-US" sz="2000" dirty="0">
                  <a:solidFill>
                    <a:srgbClr val="000000"/>
                  </a:solidFill>
                  <a:latin typeface="Georgia" panose="02040502050405020303" pitchFamily="18" charset="0"/>
                  <a:ea typeface="Georgia" panose="02040502050405020303" pitchFamily="18" charset="0"/>
                  <a:cs typeface="Georgia" panose="02040502050405020303" pitchFamily="18" charset="0"/>
                </a:rPr>
                <a:t> </a:t>
              </a:r>
              <a:endParaRPr lang="en-US" sz="2000" dirty="0">
                <a:solidFill>
                  <a:srgbClr val="000000"/>
                </a:solidFill>
                <a:latin typeface="Calisto MT" panose="02040603050505030304" pitchFamily="18" charset="0"/>
                <a:ea typeface="Georgia" panose="02040502050405020303" pitchFamily="18" charset="0"/>
                <a:cs typeface="Georgia" panose="02040502050405020303" pitchFamily="18" charset="0"/>
              </a:endParaRPr>
            </a:p>
            <a:p>
              <a:pPr marL="342900" indent="-342900">
                <a:lnSpc>
                  <a:spcPct val="115000"/>
                </a:lnSpc>
                <a:buAutoNum type="arabicParenR"/>
              </a:pPr>
              <a:r>
                <a:rPr lang="en-US" sz="2000" b="1" dirty="0" err="1">
                  <a:solidFill>
                    <a:srgbClr val="0070C0"/>
                  </a:solidFill>
                  <a:latin typeface="Calisto MT" panose="02040603050505030304" pitchFamily="18" charset="0"/>
                  <a:ea typeface="Georgia" panose="02040502050405020303" pitchFamily="18" charset="0"/>
                  <a:cs typeface="Georgia" panose="02040502050405020303" pitchFamily="18" charset="0"/>
                </a:rPr>
                <a:t>Campuswire</a:t>
              </a:r>
              <a:endParaRPr lang="en-US" sz="2000" dirty="0">
                <a:solidFill>
                  <a:srgbClr val="000000"/>
                </a:solidFill>
                <a:latin typeface="Calisto MT" panose="02040603050505030304" pitchFamily="18" charset="0"/>
                <a:ea typeface="Georgia" panose="02040502050405020303" pitchFamily="18" charset="0"/>
                <a:cs typeface="Georgia" panose="02040502050405020303" pitchFamily="18" charset="0"/>
              </a:endParaRPr>
            </a:p>
            <a:p>
              <a:pPr marL="342900" indent="-342900">
                <a:lnSpc>
                  <a:spcPct val="115000"/>
                </a:lnSpc>
                <a:buAutoNum type="arabicParenR"/>
              </a:pPr>
              <a:r>
                <a:rPr lang="en-US" sz="2000" b="1" dirty="0">
                  <a:solidFill>
                    <a:srgbClr val="0070C0"/>
                  </a:solidFill>
                  <a:latin typeface="Calisto MT" panose="02040603050505030304" pitchFamily="18" charset="0"/>
                  <a:ea typeface="Georgia" panose="02040502050405020303" pitchFamily="18" charset="0"/>
                  <a:cs typeface="Georgia" panose="02040502050405020303" pitchFamily="18" charset="0"/>
                </a:rPr>
                <a:t>Office hours</a:t>
              </a:r>
            </a:p>
            <a:p>
              <a:pPr marL="342900" indent="-342900">
                <a:lnSpc>
                  <a:spcPct val="115000"/>
                </a:lnSpc>
                <a:buAutoNum type="arabicParenR"/>
              </a:pPr>
              <a:r>
                <a:rPr lang="en-US" sz="2000" b="1" dirty="0">
                  <a:solidFill>
                    <a:srgbClr val="0070C0"/>
                  </a:solidFill>
                  <a:effectLst/>
                  <a:latin typeface="Calisto MT" panose="02040603050505030304" pitchFamily="18" charset="0"/>
                  <a:ea typeface="Calibri" panose="020F0502020204030204" pitchFamily="34" charset="0"/>
                  <a:cs typeface="Times New Roman" panose="02020603050405020304" pitchFamily="18" charset="0"/>
                </a:rPr>
                <a:t>Email from your @</a:t>
              </a:r>
              <a:r>
                <a:rPr lang="en-US" sz="2000" b="1" dirty="0">
                  <a:solidFill>
                    <a:srgbClr val="0070C0"/>
                  </a:solidFill>
                  <a:latin typeface="Calisto MT" panose="02040603050505030304" pitchFamily="18" charset="0"/>
                  <a:ea typeface="Calibri" panose="020F0502020204030204" pitchFamily="34" charset="0"/>
                  <a:cs typeface="Times New Roman" panose="02020603050405020304" pitchFamily="18" charset="0"/>
                </a:rPr>
                <a:t>i</a:t>
              </a:r>
              <a:r>
                <a:rPr lang="en-US" sz="2000" b="1" dirty="0">
                  <a:solidFill>
                    <a:srgbClr val="0070C0"/>
                  </a:solidFill>
                  <a:effectLst/>
                  <a:latin typeface="Calisto MT" panose="02040603050505030304" pitchFamily="18" charset="0"/>
                  <a:ea typeface="Calibri" panose="020F0502020204030204" pitchFamily="34" charset="0"/>
                  <a:cs typeface="Times New Roman" panose="02020603050405020304" pitchFamily="18" charset="0"/>
                </a:rPr>
                <a:t>llinois.edu account </a:t>
              </a:r>
              <a:r>
                <a:rPr lang="en-US" sz="2000" b="1" u="sng" dirty="0">
                  <a:solidFill>
                    <a:srgbClr val="0070C0"/>
                  </a:solidFill>
                  <a:effectLst/>
                  <a:latin typeface="Calisto MT" panose="02040603050505030304" pitchFamily="18" charset="0"/>
                  <a:ea typeface="Calibri" panose="020F0502020204030204" pitchFamily="34" charset="0"/>
                  <a:cs typeface="Times New Roman" panose="02020603050405020304" pitchFamily="18" charset="0"/>
                </a:rPr>
                <a:t>for matters specific to you</a:t>
              </a:r>
              <a:endParaRPr lang="en-US" sz="2000" u="sng" dirty="0">
                <a:effectLst/>
                <a:latin typeface="Calisto MT" panose="02040603050505030304" pitchFamily="18" charset="0"/>
                <a:ea typeface="Calibri" panose="020F0502020204030204" pitchFamily="34" charset="0"/>
                <a:cs typeface="Times New Roman" panose="02020603050405020304" pitchFamily="18" charset="0"/>
              </a:endParaRPr>
            </a:p>
          </p:txBody>
        </p:sp>
        <p:sp>
          <p:nvSpPr>
            <p:cNvPr id="7" name="Arrow: Right 6">
              <a:extLst>
                <a:ext uri="{FF2B5EF4-FFF2-40B4-BE49-F238E27FC236}">
                  <a16:creationId xmlns:a16="http://schemas.microsoft.com/office/drawing/2014/main" id="{1B98545D-74DF-467F-96B8-2676DE423C38}"/>
                </a:ext>
              </a:extLst>
            </p:cNvPr>
            <p:cNvSpPr/>
            <p:nvPr/>
          </p:nvSpPr>
          <p:spPr>
            <a:xfrm>
              <a:off x="5943600" y="3124200"/>
              <a:ext cx="381000" cy="91440"/>
            </a:xfrm>
            <a:prstGeom prst="right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Arrow: Right 7">
            <a:extLst>
              <a:ext uri="{FF2B5EF4-FFF2-40B4-BE49-F238E27FC236}">
                <a16:creationId xmlns:a16="http://schemas.microsoft.com/office/drawing/2014/main" id="{0689966F-C6E0-4745-B616-FB4C1A112CD5}"/>
              </a:ext>
            </a:extLst>
          </p:cNvPr>
          <p:cNvSpPr/>
          <p:nvPr/>
        </p:nvSpPr>
        <p:spPr>
          <a:xfrm>
            <a:off x="2057400" y="1447800"/>
            <a:ext cx="381000" cy="93980"/>
          </a:xfrm>
          <a:prstGeom prst="right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18E96B9-C9E1-3855-DF95-F99E80F6683C}"/>
              </a:ext>
            </a:extLst>
          </p:cNvPr>
          <p:cNvSpPr txBox="1"/>
          <p:nvPr/>
        </p:nvSpPr>
        <p:spPr>
          <a:xfrm>
            <a:off x="5410200" y="1279767"/>
            <a:ext cx="3581400" cy="923330"/>
          </a:xfrm>
          <a:prstGeom prst="rect">
            <a:avLst/>
          </a:prstGeom>
          <a:noFill/>
          <a:ln>
            <a:solidFill>
              <a:schemeClr val="accent1"/>
            </a:solidFill>
          </a:ln>
        </p:spPr>
        <p:txBody>
          <a:bodyPr wrap="square" rtlCol="0">
            <a:spAutoFit/>
          </a:bodyPr>
          <a:lstStyle/>
          <a:p>
            <a:r>
              <a:rPr lang="en-US" dirty="0">
                <a:solidFill>
                  <a:srgbClr val="0070C0"/>
                </a:solidFill>
              </a:rPr>
              <a:t>Make a habit checking your </a:t>
            </a:r>
            <a:r>
              <a:rPr lang="en-US" b="1" dirty="0">
                <a:solidFill>
                  <a:srgbClr val="0070C0"/>
                </a:solidFill>
              </a:rPr>
              <a:t>@illinois.edu </a:t>
            </a:r>
            <a:r>
              <a:rPr lang="en-US" dirty="0">
                <a:solidFill>
                  <a:srgbClr val="0070C0"/>
                </a:solidFill>
              </a:rPr>
              <a:t>email at least once a day!</a:t>
            </a:r>
          </a:p>
        </p:txBody>
      </p:sp>
    </p:spTree>
    <p:extLst>
      <p:ext uri="{BB962C8B-B14F-4D97-AF65-F5344CB8AC3E}">
        <p14:creationId xmlns:p14="http://schemas.microsoft.com/office/powerpoint/2010/main" val="3497952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CC58-5BAC-4964-8F5C-DCF87562A5B9}"/>
              </a:ext>
            </a:extLst>
          </p:cNvPr>
          <p:cNvSpPr>
            <a:spLocks noGrp="1"/>
          </p:cNvSpPr>
          <p:nvPr>
            <p:ph type="title"/>
          </p:nvPr>
        </p:nvSpPr>
        <p:spPr>
          <a:xfrm>
            <a:off x="432148" y="322662"/>
            <a:ext cx="8229600" cy="1143000"/>
          </a:xfrm>
        </p:spPr>
        <p:txBody>
          <a:bodyPr>
            <a:normAutofit fontScale="90000"/>
          </a:bodyPr>
          <a:lstStyle/>
          <a:p>
            <a:r>
              <a:rPr lang="en-US" sz="3200" dirty="0">
                <a:solidFill>
                  <a:srgbClr val="00B050"/>
                </a:solidFill>
              </a:rPr>
              <a:t>Graded materials (other than exams) and their due days</a:t>
            </a:r>
            <a:br>
              <a:rPr lang="en-US" sz="3200" dirty="0">
                <a:solidFill>
                  <a:srgbClr val="00B050"/>
                </a:solidFill>
              </a:rPr>
            </a:br>
            <a:r>
              <a:rPr lang="en-US" sz="3200" dirty="0">
                <a:solidFill>
                  <a:srgbClr val="00B050"/>
                </a:solidFill>
              </a:rPr>
              <a:t>(Note the weekly pattern!)</a:t>
            </a:r>
          </a:p>
        </p:txBody>
      </p:sp>
      <p:sp>
        <p:nvSpPr>
          <p:cNvPr id="3" name="Date Placeholder 2">
            <a:extLst>
              <a:ext uri="{FF2B5EF4-FFF2-40B4-BE49-F238E27FC236}">
                <a16:creationId xmlns:a16="http://schemas.microsoft.com/office/drawing/2014/main" id="{18A91F30-62DF-4A12-A9B2-5BB43C90BC34}"/>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B264288F-F583-41FF-A185-155959666064}"/>
              </a:ext>
            </a:extLst>
          </p:cNvPr>
          <p:cNvSpPr>
            <a:spLocks noGrp="1"/>
          </p:cNvSpPr>
          <p:nvPr>
            <p:ph type="sldNum" sz="quarter" idx="12"/>
          </p:nvPr>
        </p:nvSpPr>
        <p:spPr/>
        <p:txBody>
          <a:bodyPr/>
          <a:lstStyle/>
          <a:p>
            <a:fld id="{99EB6A80-5F3A-48F8-9A6D-FBAB30EAD4DB}" type="slidenum">
              <a:rPr lang="en-US" dirty="0" smtClean="0"/>
              <a:pPr/>
              <a:t>47</a:t>
            </a:fld>
            <a:endParaRPr lang="en-US" dirty="0"/>
          </a:p>
        </p:txBody>
      </p:sp>
      <p:graphicFrame>
        <p:nvGraphicFramePr>
          <p:cNvPr id="11" name="Table 11">
            <a:extLst>
              <a:ext uri="{FF2B5EF4-FFF2-40B4-BE49-F238E27FC236}">
                <a16:creationId xmlns:a16="http://schemas.microsoft.com/office/drawing/2014/main" id="{7BDA24FD-4353-4365-AF7D-7740CF2F276F}"/>
              </a:ext>
            </a:extLst>
          </p:cNvPr>
          <p:cNvGraphicFramePr>
            <a:graphicFrameLocks noGrp="1"/>
          </p:cNvGraphicFramePr>
          <p:nvPr>
            <p:extLst>
              <p:ext uri="{D42A27DB-BD31-4B8C-83A1-F6EECF244321}">
                <p14:modId xmlns:p14="http://schemas.microsoft.com/office/powerpoint/2010/main" val="3841100644"/>
              </p:ext>
            </p:extLst>
          </p:nvPr>
        </p:nvGraphicFramePr>
        <p:xfrm>
          <a:off x="813148" y="1828800"/>
          <a:ext cx="7467600" cy="4035933"/>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629084086"/>
                    </a:ext>
                  </a:extLst>
                </a:gridCol>
                <a:gridCol w="2514600">
                  <a:extLst>
                    <a:ext uri="{9D8B030D-6E8A-4147-A177-3AD203B41FA5}">
                      <a16:colId xmlns:a16="http://schemas.microsoft.com/office/drawing/2014/main" val="1216469489"/>
                    </a:ext>
                  </a:extLst>
                </a:gridCol>
                <a:gridCol w="2286000">
                  <a:extLst>
                    <a:ext uri="{9D8B030D-6E8A-4147-A177-3AD203B41FA5}">
                      <a16:colId xmlns:a16="http://schemas.microsoft.com/office/drawing/2014/main" val="1019997220"/>
                    </a:ext>
                  </a:extLst>
                </a:gridCol>
              </a:tblGrid>
              <a:tr h="370840">
                <a:tc>
                  <a:txBody>
                    <a:bodyPr/>
                    <a:lstStyle/>
                    <a:p>
                      <a:pPr marL="0" marR="0">
                        <a:lnSpc>
                          <a:spcPct val="107000"/>
                        </a:lnSpc>
                        <a:spcBef>
                          <a:spcPts val="0"/>
                        </a:spcBef>
                        <a:spcAft>
                          <a:spcPts val="800"/>
                        </a:spcAft>
                      </a:pPr>
                      <a:r>
                        <a:rPr lang="en-US" sz="1800" b="1" dirty="0">
                          <a:solidFill>
                            <a:schemeClr val="bg1"/>
                          </a:solidFill>
                          <a:effectLst/>
                          <a:latin typeface="Georgia" panose="02040502050405020303" pitchFamily="18" charset="0"/>
                          <a:ea typeface="Georgia" panose="02040502050405020303" pitchFamily="18" charset="0"/>
                          <a:cs typeface="Georgia" panose="02040502050405020303" pitchFamily="18" charset="0"/>
                        </a:rPr>
                        <a:t>Type of assignment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b="1" dirty="0">
                          <a:solidFill>
                            <a:schemeClr val="bg1"/>
                          </a:solidFill>
                          <a:effectLst/>
                          <a:latin typeface="Georgia" panose="02040502050405020303" pitchFamily="18" charset="0"/>
                          <a:ea typeface="Georgia" panose="02040502050405020303" pitchFamily="18" charset="0"/>
                          <a:cs typeface="Georgia" panose="02040502050405020303" pitchFamily="18" charset="0"/>
                        </a:rPr>
                        <a:t>What is submitted?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b="1" dirty="0">
                          <a:solidFill>
                            <a:schemeClr val="bg1"/>
                          </a:solidFill>
                          <a:effectLst/>
                          <a:latin typeface="Georgia" panose="02040502050405020303" pitchFamily="18" charset="0"/>
                          <a:ea typeface="Georgia" panose="02040502050405020303" pitchFamily="18" charset="0"/>
                          <a:cs typeface="Georgia" panose="02040502050405020303" pitchFamily="18" charset="0"/>
                        </a:rPr>
                        <a:t>What day of the week is it due?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0530998"/>
                  </a:ext>
                </a:extLst>
              </a:tr>
              <a:tr h="370840">
                <a:tc>
                  <a:txBody>
                    <a:bodyPr/>
                    <a:lstStyle/>
                    <a:p>
                      <a:pPr marL="0" marR="0">
                        <a:lnSpc>
                          <a:spcPct val="107000"/>
                        </a:lnSpc>
                        <a:spcBef>
                          <a:spcPts val="0"/>
                        </a:spcBef>
                        <a:spcAft>
                          <a:spcPts val="800"/>
                        </a:spcAft>
                      </a:pPr>
                      <a:r>
                        <a:rPr lang="en-US" sz="1800" dirty="0">
                          <a:solidFill>
                            <a:srgbClr val="FF0000"/>
                          </a:solidFill>
                          <a:effectLst/>
                          <a:latin typeface="Georgia" panose="02040502050405020303" pitchFamily="18" charset="0"/>
                          <a:ea typeface="Georgia" panose="02040502050405020303" pitchFamily="18" charset="0"/>
                          <a:cs typeface="Georgia" panose="02040502050405020303" pitchFamily="18" charset="0"/>
                        </a:rPr>
                        <a:t>Before class: </a:t>
                      </a:r>
                      <a:r>
                        <a:rPr lang="en-US" sz="1800"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watch pre-lecture videos, submit answers to checkpoint questions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Submit answer on PrairieLearn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solidFill>
                            <a:srgbClr val="0070C0"/>
                          </a:solidFill>
                          <a:effectLst/>
                          <a:latin typeface="Georgia" panose="02040502050405020303" pitchFamily="18" charset="0"/>
                          <a:ea typeface="Georgia" panose="02040502050405020303" pitchFamily="18" charset="0"/>
                          <a:cs typeface="Georgia" panose="02040502050405020303" pitchFamily="18" charset="0"/>
                        </a:rPr>
                        <a:t>Tues and Thur </a:t>
                      </a:r>
                      <a:r>
                        <a:rPr lang="en-US" sz="1800" b="1">
                          <a:solidFill>
                            <a:srgbClr val="000000"/>
                          </a:solidFill>
                          <a:effectLst/>
                          <a:latin typeface="Georgia" panose="02040502050405020303" pitchFamily="18" charset="0"/>
                          <a:ea typeface="Georgia" panose="02040502050405020303" pitchFamily="18" charset="0"/>
                          <a:cs typeface="Georgia" panose="02040502050405020303" pitchFamily="18" charset="0"/>
                        </a:rPr>
                        <a:t>before</a:t>
                      </a:r>
                      <a:r>
                        <a:rPr lang="en-US"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 class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4617300"/>
                  </a:ext>
                </a:extLst>
              </a:tr>
              <a:tr h="370840">
                <a:tc>
                  <a:txBody>
                    <a:bodyPr/>
                    <a:lstStyle/>
                    <a:p>
                      <a:pPr marL="0" marR="0">
                        <a:lnSpc>
                          <a:spcPct val="107000"/>
                        </a:lnSpc>
                        <a:spcBef>
                          <a:spcPts val="0"/>
                        </a:spcBef>
                        <a:spcAft>
                          <a:spcPts val="800"/>
                        </a:spcAft>
                      </a:pPr>
                      <a:r>
                        <a:rPr lang="en-US" sz="1800">
                          <a:solidFill>
                            <a:srgbClr val="FF0000"/>
                          </a:solidFill>
                          <a:effectLst/>
                          <a:latin typeface="Georgia" panose="02040502050405020303" pitchFamily="18" charset="0"/>
                          <a:ea typeface="Georgia" panose="02040502050405020303" pitchFamily="18" charset="0"/>
                          <a:cs typeface="Georgia" panose="02040502050405020303" pitchFamily="18" charset="0"/>
                        </a:rPr>
                        <a:t>In class: </a:t>
                      </a:r>
                      <a:r>
                        <a:rPr lang="en-US"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Class worksheet (teamwork)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Submit answer on PrairieLearn (this is your attendance and participation form)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solidFill>
                            <a:srgbClr val="0070C0"/>
                          </a:solidFill>
                          <a:effectLst/>
                          <a:latin typeface="Georgia" panose="02040502050405020303" pitchFamily="18" charset="0"/>
                          <a:ea typeface="Georgia" panose="02040502050405020303" pitchFamily="18" charset="0"/>
                          <a:cs typeface="Georgia" panose="02040502050405020303" pitchFamily="18" charset="0"/>
                        </a:rPr>
                        <a:t>Tues and Thur </a:t>
                      </a:r>
                      <a:r>
                        <a:rPr lang="en-US"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by end of each class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6201766"/>
                  </a:ext>
                </a:extLst>
              </a:tr>
              <a:tr h="370840">
                <a:tc>
                  <a:txBody>
                    <a:bodyPr/>
                    <a:lstStyle/>
                    <a:p>
                      <a:pPr marL="0" marR="0">
                        <a:lnSpc>
                          <a:spcPct val="107000"/>
                        </a:lnSpc>
                        <a:spcBef>
                          <a:spcPts val="0"/>
                        </a:spcBef>
                        <a:spcAft>
                          <a:spcPts val="800"/>
                        </a:spcAft>
                      </a:pPr>
                      <a:r>
                        <a:rPr lang="en-US" sz="1800"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Homework (weekly)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Submit on PrairieLearn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solidFill>
                            <a:srgbClr val="0070C0"/>
                          </a:solidFill>
                          <a:effectLst/>
                          <a:latin typeface="Georgia" panose="02040502050405020303" pitchFamily="18" charset="0"/>
                          <a:ea typeface="Georgia" panose="02040502050405020303" pitchFamily="18" charset="0"/>
                          <a:cs typeface="Georgia" panose="02040502050405020303" pitchFamily="18" charset="0"/>
                        </a:rPr>
                        <a:t>Tues</a:t>
                      </a:r>
                      <a:r>
                        <a:rPr lang="en-US"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 </a:t>
                      </a:r>
                      <a:r>
                        <a:rPr lang="en-US" sz="1800" b="1">
                          <a:solidFill>
                            <a:srgbClr val="000000"/>
                          </a:solidFill>
                          <a:effectLst/>
                          <a:latin typeface="Georgia" panose="02040502050405020303" pitchFamily="18" charset="0"/>
                          <a:ea typeface="Georgia" panose="02040502050405020303" pitchFamily="18" charset="0"/>
                          <a:cs typeface="Georgia" panose="02040502050405020303" pitchFamily="18" charset="0"/>
                        </a:rPr>
                        <a:t>before</a:t>
                      </a:r>
                      <a:r>
                        <a:rPr lang="en-US"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 class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2563782"/>
                  </a:ext>
                </a:extLst>
              </a:tr>
              <a:tr h="370840">
                <a:tc>
                  <a:txBody>
                    <a:bodyPr/>
                    <a:lstStyle/>
                    <a:p>
                      <a:pPr marL="0" marR="0">
                        <a:lnSpc>
                          <a:spcPct val="107000"/>
                        </a:lnSpc>
                        <a:spcBef>
                          <a:spcPts val="0"/>
                        </a:spcBef>
                        <a:spcAft>
                          <a:spcPts val="800"/>
                        </a:spcAft>
                      </a:pPr>
                      <a:r>
                        <a:rPr lang="en-US"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Team project parts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Submission of reports on Canvas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Certain </a:t>
                      </a:r>
                      <a:r>
                        <a:rPr lang="en-US" sz="1800" dirty="0">
                          <a:solidFill>
                            <a:srgbClr val="0070C0"/>
                          </a:solidFill>
                          <a:effectLst/>
                          <a:latin typeface="Georgia" panose="02040502050405020303" pitchFamily="18" charset="0"/>
                          <a:ea typeface="Georgia" panose="02040502050405020303" pitchFamily="18" charset="0"/>
                          <a:cs typeface="Georgia" panose="02040502050405020303" pitchFamily="18" charset="0"/>
                        </a:rPr>
                        <a:t>Thursdays </a:t>
                      </a:r>
                      <a:r>
                        <a:rPr lang="en-US" sz="1800" b="1"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before</a:t>
                      </a:r>
                      <a:r>
                        <a:rPr lang="en-US" sz="1800"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 class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0960527"/>
                  </a:ext>
                </a:extLst>
              </a:tr>
            </a:tbl>
          </a:graphicData>
        </a:graphic>
      </p:graphicFrame>
    </p:spTree>
    <p:extLst>
      <p:ext uri="{BB962C8B-B14F-4D97-AF65-F5344CB8AC3E}">
        <p14:creationId xmlns:p14="http://schemas.microsoft.com/office/powerpoint/2010/main" val="1213893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FA96-ABBB-4DBB-8066-A9D59F0D78AE}"/>
              </a:ext>
            </a:extLst>
          </p:cNvPr>
          <p:cNvSpPr>
            <a:spLocks noGrp="1"/>
          </p:cNvSpPr>
          <p:nvPr>
            <p:ph type="title"/>
          </p:nvPr>
        </p:nvSpPr>
        <p:spPr/>
        <p:txBody>
          <a:bodyPr>
            <a:normAutofit/>
          </a:bodyPr>
          <a:lstStyle/>
          <a:p>
            <a:r>
              <a:rPr lang="en-US" sz="3600" dirty="0"/>
              <a:t>Class becomes easy when you…</a:t>
            </a:r>
          </a:p>
        </p:txBody>
      </p:sp>
      <p:sp>
        <p:nvSpPr>
          <p:cNvPr id="3" name="Date Placeholder 2">
            <a:extLst>
              <a:ext uri="{FF2B5EF4-FFF2-40B4-BE49-F238E27FC236}">
                <a16:creationId xmlns:a16="http://schemas.microsoft.com/office/drawing/2014/main" id="{39C0F092-343D-4EB2-A211-BF112C8F2C4B}"/>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BA7814BB-0464-46CA-983A-72C75B7C59CC}"/>
              </a:ext>
            </a:extLst>
          </p:cNvPr>
          <p:cNvSpPr>
            <a:spLocks noGrp="1"/>
          </p:cNvSpPr>
          <p:nvPr>
            <p:ph type="sldNum" sz="quarter" idx="12"/>
          </p:nvPr>
        </p:nvSpPr>
        <p:spPr/>
        <p:txBody>
          <a:bodyPr/>
          <a:lstStyle/>
          <a:p>
            <a:fld id="{99EB6A80-5F3A-48F8-9A6D-FBAB30EAD4DB}" type="slidenum">
              <a:rPr lang="en-US" dirty="0" smtClean="0"/>
              <a:pPr/>
              <a:t>48</a:t>
            </a:fld>
            <a:endParaRPr lang="en-US" dirty="0"/>
          </a:p>
        </p:txBody>
      </p:sp>
      <p:sp>
        <p:nvSpPr>
          <p:cNvPr id="5" name="TextBox 4">
            <a:extLst>
              <a:ext uri="{FF2B5EF4-FFF2-40B4-BE49-F238E27FC236}">
                <a16:creationId xmlns:a16="http://schemas.microsoft.com/office/drawing/2014/main" id="{95889C59-C537-46D6-B253-96A95F74B72F}"/>
              </a:ext>
            </a:extLst>
          </p:cNvPr>
          <p:cNvSpPr txBox="1"/>
          <p:nvPr/>
        </p:nvSpPr>
        <p:spPr>
          <a:xfrm>
            <a:off x="1219201" y="3111111"/>
            <a:ext cx="6858000" cy="830997"/>
          </a:xfrm>
          <a:prstGeom prst="rect">
            <a:avLst/>
          </a:prstGeom>
          <a:solidFill>
            <a:schemeClr val="accent3">
              <a:lumMod val="20000"/>
              <a:lumOff val="80000"/>
            </a:schemeClr>
          </a:solidFill>
        </p:spPr>
        <p:txBody>
          <a:bodyPr wrap="square" rtlCol="0">
            <a:spAutoFit/>
          </a:bodyPr>
          <a:lstStyle/>
          <a:p>
            <a:r>
              <a:rPr lang="en-US" sz="2400" dirty="0"/>
              <a:t>Solve problems, Solve problems, Solve problems (we offer many opportunities)</a:t>
            </a:r>
          </a:p>
        </p:txBody>
      </p:sp>
      <p:sp>
        <p:nvSpPr>
          <p:cNvPr id="6" name="TextBox 5">
            <a:extLst>
              <a:ext uri="{FF2B5EF4-FFF2-40B4-BE49-F238E27FC236}">
                <a16:creationId xmlns:a16="http://schemas.microsoft.com/office/drawing/2014/main" id="{8D45BA04-467E-4D18-BE6C-2A55056DFB17}"/>
              </a:ext>
            </a:extLst>
          </p:cNvPr>
          <p:cNvSpPr txBox="1"/>
          <p:nvPr/>
        </p:nvSpPr>
        <p:spPr>
          <a:xfrm>
            <a:off x="1600200" y="1721589"/>
            <a:ext cx="5867400" cy="830997"/>
          </a:xfrm>
          <a:prstGeom prst="rect">
            <a:avLst/>
          </a:prstGeom>
          <a:solidFill>
            <a:schemeClr val="accent5">
              <a:lumMod val="20000"/>
              <a:lumOff val="80000"/>
            </a:schemeClr>
          </a:solidFill>
        </p:spPr>
        <p:txBody>
          <a:bodyPr wrap="square" rtlCol="0">
            <a:spAutoFit/>
          </a:bodyPr>
          <a:lstStyle/>
          <a:p>
            <a:r>
              <a:rPr lang="en-US" sz="2400" dirty="0"/>
              <a:t>Get organized (pay attention to how the class works, due dates/times)</a:t>
            </a:r>
          </a:p>
        </p:txBody>
      </p:sp>
      <p:sp>
        <p:nvSpPr>
          <p:cNvPr id="7" name="TextBox 6">
            <a:extLst>
              <a:ext uri="{FF2B5EF4-FFF2-40B4-BE49-F238E27FC236}">
                <a16:creationId xmlns:a16="http://schemas.microsoft.com/office/drawing/2014/main" id="{0E831AD4-09C6-40EF-86CF-B365B3A23FD4}"/>
              </a:ext>
            </a:extLst>
          </p:cNvPr>
          <p:cNvSpPr txBox="1"/>
          <p:nvPr/>
        </p:nvSpPr>
        <p:spPr>
          <a:xfrm>
            <a:off x="1066800" y="4551329"/>
            <a:ext cx="7543800" cy="830997"/>
          </a:xfrm>
          <a:prstGeom prst="rect">
            <a:avLst/>
          </a:prstGeom>
          <a:solidFill>
            <a:schemeClr val="accent6">
              <a:lumMod val="20000"/>
              <a:lumOff val="80000"/>
            </a:schemeClr>
          </a:solidFill>
        </p:spPr>
        <p:txBody>
          <a:bodyPr wrap="square" rtlCol="0">
            <a:spAutoFit/>
          </a:bodyPr>
          <a:lstStyle/>
          <a:p>
            <a:r>
              <a:rPr lang="en-US" sz="2400" dirty="0"/>
              <a:t>Keep connected (come to class, go to office hours, establish communication and plan with your team)</a:t>
            </a:r>
          </a:p>
        </p:txBody>
      </p:sp>
    </p:spTree>
    <p:extLst>
      <p:ext uri="{BB962C8B-B14F-4D97-AF65-F5344CB8AC3E}">
        <p14:creationId xmlns:p14="http://schemas.microsoft.com/office/powerpoint/2010/main" val="115299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heel(1)">
                                      <p:cBhvr>
                                        <p:cTn id="2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CFAC5F-C8BC-4E10-AFA0-50CEEA06B966}"/>
              </a:ext>
            </a:extLst>
          </p:cNvPr>
          <p:cNvSpPr txBox="1"/>
          <p:nvPr/>
        </p:nvSpPr>
        <p:spPr>
          <a:xfrm>
            <a:off x="1369415" y="393158"/>
            <a:ext cx="6248400" cy="523220"/>
          </a:xfrm>
          <a:prstGeom prst="rect">
            <a:avLst/>
          </a:prstGeom>
          <a:noFill/>
        </p:spPr>
        <p:txBody>
          <a:bodyPr wrap="square" rtlCol="0">
            <a:spAutoFit/>
          </a:bodyPr>
          <a:lstStyle/>
          <a:p>
            <a:r>
              <a:rPr lang="en-US" sz="2800" b="1" dirty="0">
                <a:solidFill>
                  <a:srgbClr val="0070C0"/>
                </a:solidFill>
                <a:latin typeface="Bookman Old Style" panose="02050604050505020204" pitchFamily="18" charset="0"/>
              </a:rPr>
              <a:t>CEE 202 – ‘Compass’ to success </a:t>
            </a:r>
          </a:p>
        </p:txBody>
      </p:sp>
      <p:sp>
        <p:nvSpPr>
          <p:cNvPr id="3" name="TextBox 2">
            <a:extLst>
              <a:ext uri="{FF2B5EF4-FFF2-40B4-BE49-F238E27FC236}">
                <a16:creationId xmlns:a16="http://schemas.microsoft.com/office/drawing/2014/main" id="{890EBAEA-63C9-4B7C-9238-29D07866D8B3}"/>
              </a:ext>
            </a:extLst>
          </p:cNvPr>
          <p:cNvSpPr txBox="1"/>
          <p:nvPr/>
        </p:nvSpPr>
        <p:spPr>
          <a:xfrm>
            <a:off x="596439" y="1206532"/>
            <a:ext cx="1469572" cy="507831"/>
          </a:xfrm>
          <a:prstGeom prst="rect">
            <a:avLst/>
          </a:prstGeom>
          <a:solidFill>
            <a:schemeClr val="accent4">
              <a:lumMod val="20000"/>
              <a:lumOff val="80000"/>
            </a:schemeClr>
          </a:solidFill>
          <a:ln>
            <a:solidFill>
              <a:srgbClr val="00B050"/>
            </a:solidFill>
          </a:ln>
        </p:spPr>
        <p:txBody>
          <a:bodyPr wrap="square" rtlCol="0">
            <a:spAutoFit/>
          </a:bodyPr>
          <a:lstStyle/>
          <a:p>
            <a:r>
              <a:rPr lang="en-US" sz="1350" b="1" dirty="0">
                <a:solidFill>
                  <a:srgbClr val="FF0000"/>
                </a:solidFill>
              </a:rPr>
              <a:t>Before you go to class</a:t>
            </a:r>
          </a:p>
        </p:txBody>
      </p:sp>
      <p:sp>
        <p:nvSpPr>
          <p:cNvPr id="5" name="TextBox 4">
            <a:extLst>
              <a:ext uri="{FF2B5EF4-FFF2-40B4-BE49-F238E27FC236}">
                <a16:creationId xmlns:a16="http://schemas.microsoft.com/office/drawing/2014/main" id="{EC239DA3-0722-4F94-9A08-D2F53AA037A6}"/>
              </a:ext>
            </a:extLst>
          </p:cNvPr>
          <p:cNvSpPr txBox="1"/>
          <p:nvPr/>
        </p:nvSpPr>
        <p:spPr>
          <a:xfrm>
            <a:off x="2308544" y="1217583"/>
            <a:ext cx="3684324" cy="715581"/>
          </a:xfrm>
          <a:prstGeom prst="rect">
            <a:avLst/>
          </a:prstGeom>
          <a:noFill/>
          <a:ln>
            <a:solidFill>
              <a:srgbClr val="00B050"/>
            </a:solidFill>
          </a:ln>
        </p:spPr>
        <p:txBody>
          <a:bodyPr wrap="square" rtlCol="0">
            <a:spAutoFit/>
          </a:bodyPr>
          <a:lstStyle/>
          <a:p>
            <a:pPr marL="214313" indent="-214313">
              <a:buFont typeface="Arial" panose="020B0604020202020204" pitchFamily="34" charset="0"/>
              <a:buChar char="•"/>
            </a:pPr>
            <a:r>
              <a:rPr lang="en-US" sz="1350" dirty="0"/>
              <a:t>Watch the pre-lecture videos (</a:t>
            </a:r>
            <a:r>
              <a:rPr lang="en-US" sz="1350" dirty="0" err="1"/>
              <a:t>PrairieLearn</a:t>
            </a:r>
            <a:r>
              <a:rPr lang="en-US" sz="1350" dirty="0"/>
              <a:t>). </a:t>
            </a:r>
          </a:p>
          <a:p>
            <a:pPr marL="214313" indent="-214313">
              <a:buFont typeface="Arial" panose="020B0604020202020204" pitchFamily="34" charset="0"/>
              <a:buChar char="•"/>
            </a:pPr>
            <a:r>
              <a:rPr lang="en-US" sz="1350" dirty="0"/>
              <a:t>Answer the accompanying quiz questions.</a:t>
            </a:r>
          </a:p>
        </p:txBody>
      </p:sp>
      <p:sp>
        <p:nvSpPr>
          <p:cNvPr id="7" name="TextBox 6">
            <a:extLst>
              <a:ext uri="{FF2B5EF4-FFF2-40B4-BE49-F238E27FC236}">
                <a16:creationId xmlns:a16="http://schemas.microsoft.com/office/drawing/2014/main" id="{4CCC661A-866E-4D0B-8762-214D2AA83EB9}"/>
              </a:ext>
            </a:extLst>
          </p:cNvPr>
          <p:cNvSpPr txBox="1"/>
          <p:nvPr/>
        </p:nvSpPr>
        <p:spPr>
          <a:xfrm>
            <a:off x="3674056" y="2383888"/>
            <a:ext cx="1639119" cy="300082"/>
          </a:xfrm>
          <a:prstGeom prst="rect">
            <a:avLst/>
          </a:prstGeom>
          <a:solidFill>
            <a:schemeClr val="accent4">
              <a:lumMod val="20000"/>
              <a:lumOff val="80000"/>
            </a:schemeClr>
          </a:solidFill>
          <a:ln>
            <a:solidFill>
              <a:srgbClr val="00B050"/>
            </a:solidFill>
          </a:ln>
        </p:spPr>
        <p:txBody>
          <a:bodyPr wrap="square" rtlCol="0">
            <a:spAutoFit/>
          </a:bodyPr>
          <a:lstStyle/>
          <a:p>
            <a:pPr algn="ctr"/>
            <a:r>
              <a:rPr lang="en-US" sz="1350" b="1" dirty="0">
                <a:solidFill>
                  <a:srgbClr val="FF0000"/>
                </a:solidFill>
              </a:rPr>
              <a:t>In class </a:t>
            </a:r>
          </a:p>
        </p:txBody>
      </p:sp>
      <p:sp>
        <p:nvSpPr>
          <p:cNvPr id="8" name="TextBox 7">
            <a:extLst>
              <a:ext uri="{FF2B5EF4-FFF2-40B4-BE49-F238E27FC236}">
                <a16:creationId xmlns:a16="http://schemas.microsoft.com/office/drawing/2014/main" id="{3A20329E-16C2-4B64-A847-F0A411AEC36A}"/>
              </a:ext>
            </a:extLst>
          </p:cNvPr>
          <p:cNvSpPr txBox="1"/>
          <p:nvPr/>
        </p:nvSpPr>
        <p:spPr>
          <a:xfrm>
            <a:off x="1744534" y="2864358"/>
            <a:ext cx="1522195" cy="1131079"/>
          </a:xfrm>
          <a:prstGeom prst="rect">
            <a:avLst/>
          </a:prstGeom>
          <a:noFill/>
          <a:ln>
            <a:solidFill>
              <a:srgbClr val="00B050"/>
            </a:solidFill>
          </a:ln>
        </p:spPr>
        <p:txBody>
          <a:bodyPr wrap="square" rtlCol="0">
            <a:spAutoFit/>
          </a:bodyPr>
          <a:lstStyle/>
          <a:p>
            <a:r>
              <a:rPr lang="en-US" sz="1350" dirty="0"/>
              <a:t>Bring your laptop to every class to access RStudio, Canvas, </a:t>
            </a:r>
            <a:r>
              <a:rPr lang="en-US" sz="1350" dirty="0" err="1"/>
              <a:t>PrairieLearn</a:t>
            </a:r>
            <a:r>
              <a:rPr lang="en-US" sz="1350" dirty="0"/>
              <a:t> (PL)</a:t>
            </a:r>
          </a:p>
        </p:txBody>
      </p:sp>
      <p:sp>
        <p:nvSpPr>
          <p:cNvPr id="9" name="TextBox 8">
            <a:extLst>
              <a:ext uri="{FF2B5EF4-FFF2-40B4-BE49-F238E27FC236}">
                <a16:creationId xmlns:a16="http://schemas.microsoft.com/office/drawing/2014/main" id="{1AB6CFE1-06EB-4895-AC1B-DC98B2195BD0}"/>
              </a:ext>
            </a:extLst>
          </p:cNvPr>
          <p:cNvSpPr txBox="1"/>
          <p:nvPr/>
        </p:nvSpPr>
        <p:spPr>
          <a:xfrm>
            <a:off x="3331146" y="2859278"/>
            <a:ext cx="1639119" cy="1546577"/>
          </a:xfrm>
          <a:prstGeom prst="rect">
            <a:avLst/>
          </a:prstGeom>
          <a:noFill/>
          <a:ln>
            <a:solidFill>
              <a:srgbClr val="00B050"/>
            </a:solidFill>
          </a:ln>
        </p:spPr>
        <p:txBody>
          <a:bodyPr wrap="square" rtlCol="0">
            <a:spAutoFit/>
          </a:bodyPr>
          <a:lstStyle/>
          <a:p>
            <a:pPr marL="214313" indent="-214313">
              <a:buFont typeface="Arial" panose="020B0604020202020204" pitchFamily="34" charset="0"/>
              <a:buChar char="•"/>
            </a:pPr>
            <a:r>
              <a:rPr lang="en-US" sz="1350" dirty="0"/>
              <a:t>Sit with your team or connect with your team in your assigned sector of the room</a:t>
            </a:r>
          </a:p>
        </p:txBody>
      </p:sp>
      <p:sp>
        <p:nvSpPr>
          <p:cNvPr id="10" name="TextBox 9">
            <a:extLst>
              <a:ext uri="{FF2B5EF4-FFF2-40B4-BE49-F238E27FC236}">
                <a16:creationId xmlns:a16="http://schemas.microsoft.com/office/drawing/2014/main" id="{3837ADB8-28F5-488D-855A-D0BCBD9F64A6}"/>
              </a:ext>
            </a:extLst>
          </p:cNvPr>
          <p:cNvSpPr txBox="1"/>
          <p:nvPr/>
        </p:nvSpPr>
        <p:spPr>
          <a:xfrm>
            <a:off x="424183" y="2882883"/>
            <a:ext cx="1255934" cy="923330"/>
          </a:xfrm>
          <a:prstGeom prst="rect">
            <a:avLst/>
          </a:prstGeom>
          <a:noFill/>
          <a:ln>
            <a:solidFill>
              <a:srgbClr val="00B050"/>
            </a:solidFill>
          </a:ln>
        </p:spPr>
        <p:txBody>
          <a:bodyPr wrap="square" rtlCol="0">
            <a:spAutoFit/>
          </a:bodyPr>
          <a:lstStyle/>
          <a:p>
            <a:r>
              <a:rPr lang="en-US" sz="1350" dirty="0"/>
              <a:t>Have a notepad and pencil available.</a:t>
            </a:r>
          </a:p>
        </p:txBody>
      </p:sp>
      <p:sp>
        <p:nvSpPr>
          <p:cNvPr id="11" name="TextBox 10">
            <a:extLst>
              <a:ext uri="{FF2B5EF4-FFF2-40B4-BE49-F238E27FC236}">
                <a16:creationId xmlns:a16="http://schemas.microsoft.com/office/drawing/2014/main" id="{DE8CA2D7-627D-4FB3-B59B-3F011F647452}"/>
              </a:ext>
            </a:extLst>
          </p:cNvPr>
          <p:cNvSpPr txBox="1"/>
          <p:nvPr/>
        </p:nvSpPr>
        <p:spPr>
          <a:xfrm>
            <a:off x="5064726" y="2864357"/>
            <a:ext cx="1977913" cy="3208571"/>
          </a:xfrm>
          <a:prstGeom prst="rect">
            <a:avLst/>
          </a:prstGeom>
          <a:noFill/>
          <a:ln>
            <a:solidFill>
              <a:srgbClr val="00B050"/>
            </a:solidFill>
          </a:ln>
        </p:spPr>
        <p:txBody>
          <a:bodyPr wrap="square" rtlCol="0">
            <a:spAutoFit/>
          </a:bodyPr>
          <a:lstStyle/>
          <a:p>
            <a:pPr marL="214313" indent="-214313">
              <a:buFont typeface="Arial" panose="020B0604020202020204" pitchFamily="34" charset="0"/>
              <a:buChar char="•"/>
            </a:pPr>
            <a:r>
              <a:rPr lang="en-US" sz="1350" dirty="0"/>
              <a:t>Be active going over, discussing and solving the worksheet problems.  </a:t>
            </a:r>
          </a:p>
          <a:p>
            <a:pPr marL="214313" indent="-214313">
              <a:buFont typeface="Arial" panose="020B0604020202020204" pitchFamily="34" charset="0"/>
              <a:buChar char="•"/>
            </a:pPr>
            <a:r>
              <a:rPr lang="en-US" sz="1350" dirty="0"/>
              <a:t>Ask questions.</a:t>
            </a:r>
          </a:p>
          <a:p>
            <a:pPr marL="214313" indent="-214313">
              <a:buFont typeface="Arial" panose="020B0604020202020204" pitchFamily="34" charset="0"/>
              <a:buChar char="•"/>
            </a:pPr>
            <a:r>
              <a:rPr lang="en-US" sz="1350" dirty="0"/>
              <a:t>Make sure you are clear on concepts of the day, before you leave class.</a:t>
            </a:r>
          </a:p>
          <a:p>
            <a:pPr marL="214313" indent="-214313">
              <a:buFont typeface="Arial" panose="020B0604020202020204" pitchFamily="34" charset="0"/>
              <a:buChar char="•"/>
            </a:pPr>
            <a:r>
              <a:rPr lang="en-US" sz="1350" dirty="0"/>
              <a:t>Note any remaining questions in the muddiest point space of your PL worksheet. </a:t>
            </a:r>
          </a:p>
        </p:txBody>
      </p:sp>
      <p:sp>
        <p:nvSpPr>
          <p:cNvPr id="51" name="TextBox 50">
            <a:extLst>
              <a:ext uri="{FF2B5EF4-FFF2-40B4-BE49-F238E27FC236}">
                <a16:creationId xmlns:a16="http://schemas.microsoft.com/office/drawing/2014/main" id="{4EFEDA27-4253-4328-9817-817D7E8BDC45}"/>
              </a:ext>
            </a:extLst>
          </p:cNvPr>
          <p:cNvSpPr txBox="1"/>
          <p:nvPr/>
        </p:nvSpPr>
        <p:spPr>
          <a:xfrm>
            <a:off x="7166987" y="2883075"/>
            <a:ext cx="1604766" cy="1338828"/>
          </a:xfrm>
          <a:prstGeom prst="rect">
            <a:avLst/>
          </a:prstGeom>
          <a:noFill/>
          <a:ln>
            <a:solidFill>
              <a:srgbClr val="00B050"/>
            </a:solidFill>
          </a:ln>
        </p:spPr>
        <p:txBody>
          <a:bodyPr wrap="square" rtlCol="0">
            <a:spAutoFit/>
          </a:bodyPr>
          <a:lstStyle/>
          <a:p>
            <a:r>
              <a:rPr lang="en-US" sz="1350" dirty="0"/>
              <a:t>Before you leave the room make sure:</a:t>
            </a:r>
          </a:p>
          <a:p>
            <a:pPr marL="214313" indent="-214313">
              <a:buFont typeface="Arial" panose="020B0604020202020204" pitchFamily="34" charset="0"/>
              <a:buChar char="•"/>
            </a:pPr>
            <a:r>
              <a:rPr lang="en-US" sz="1350" dirty="0"/>
              <a:t>Worksheet is submitted to </a:t>
            </a:r>
            <a:r>
              <a:rPr lang="en-US" sz="1350" dirty="0" err="1"/>
              <a:t>PrairieLearn</a:t>
            </a:r>
            <a:r>
              <a:rPr lang="en-US" sz="1350" dirty="0"/>
              <a:t>. </a:t>
            </a:r>
          </a:p>
        </p:txBody>
      </p:sp>
      <p:cxnSp>
        <p:nvCxnSpPr>
          <p:cNvPr id="79" name="Straight Arrow Connector 78">
            <a:extLst>
              <a:ext uri="{FF2B5EF4-FFF2-40B4-BE49-F238E27FC236}">
                <a16:creationId xmlns:a16="http://schemas.microsoft.com/office/drawing/2014/main" id="{AC4B40F4-9B2D-40D6-80A4-A09B6F2F382A}"/>
              </a:ext>
            </a:extLst>
          </p:cNvPr>
          <p:cNvCxnSpPr>
            <a:cxnSpLocks/>
            <a:stCxn id="3" idx="3"/>
            <a:endCxn id="5" idx="1"/>
          </p:cNvCxnSpPr>
          <p:nvPr/>
        </p:nvCxnSpPr>
        <p:spPr>
          <a:xfrm>
            <a:off x="2066011" y="1460448"/>
            <a:ext cx="242533" cy="114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4A518228-3A1B-4584-9DC3-0F104A9C4C57}"/>
              </a:ext>
            </a:extLst>
          </p:cNvPr>
          <p:cNvCxnSpPr>
            <a:cxnSpLocks/>
            <a:stCxn id="7" idx="2"/>
            <a:endCxn id="10" idx="0"/>
          </p:cNvCxnSpPr>
          <p:nvPr/>
        </p:nvCxnSpPr>
        <p:spPr>
          <a:xfrm rot="5400000">
            <a:off x="2673427" y="1062693"/>
            <a:ext cx="198913" cy="34414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0F2B876C-971B-4F9E-95CA-2010C742E1DC}"/>
              </a:ext>
            </a:extLst>
          </p:cNvPr>
          <p:cNvCxnSpPr>
            <a:cxnSpLocks/>
            <a:stCxn id="7" idx="2"/>
            <a:endCxn id="8" idx="0"/>
          </p:cNvCxnSpPr>
          <p:nvPr/>
        </p:nvCxnSpPr>
        <p:spPr>
          <a:xfrm rot="5400000">
            <a:off x="3409430" y="1780172"/>
            <a:ext cx="180388" cy="1987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5ADC0BD8-5BE1-499F-9EAF-46AEAA87385B}"/>
              </a:ext>
            </a:extLst>
          </p:cNvPr>
          <p:cNvCxnSpPr>
            <a:cxnSpLocks/>
            <a:stCxn id="7" idx="2"/>
            <a:endCxn id="9" idx="0"/>
          </p:cNvCxnSpPr>
          <p:nvPr/>
        </p:nvCxnSpPr>
        <p:spPr>
          <a:xfrm rot="5400000">
            <a:off x="4234507" y="2600169"/>
            <a:ext cx="175308" cy="3429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D4B87AC5-E023-4487-9CDE-5B5B1E955336}"/>
              </a:ext>
            </a:extLst>
          </p:cNvPr>
          <p:cNvCxnSpPr>
            <a:cxnSpLocks/>
            <a:stCxn id="7" idx="2"/>
            <a:endCxn id="51" idx="0"/>
          </p:cNvCxnSpPr>
          <p:nvPr/>
        </p:nvCxnSpPr>
        <p:spPr>
          <a:xfrm rot="16200000" flipH="1">
            <a:off x="6131941" y="1045645"/>
            <a:ext cx="199105" cy="34757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4B42B780-6793-474D-9437-4084D8B09F97}"/>
              </a:ext>
            </a:extLst>
          </p:cNvPr>
          <p:cNvCxnSpPr>
            <a:cxnSpLocks/>
            <a:stCxn id="7" idx="2"/>
            <a:endCxn id="11" idx="0"/>
          </p:cNvCxnSpPr>
          <p:nvPr/>
        </p:nvCxnSpPr>
        <p:spPr>
          <a:xfrm rot="16200000" flipH="1">
            <a:off x="5183456" y="1994129"/>
            <a:ext cx="180387" cy="15600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071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C579-CD2F-4A56-8B10-5216FD2004A9}"/>
              </a:ext>
            </a:extLst>
          </p:cNvPr>
          <p:cNvSpPr>
            <a:spLocks noGrp="1"/>
          </p:cNvSpPr>
          <p:nvPr>
            <p:ph type="title"/>
          </p:nvPr>
        </p:nvSpPr>
        <p:spPr/>
        <p:txBody>
          <a:bodyPr/>
          <a:lstStyle/>
          <a:p>
            <a:r>
              <a:rPr lang="en-US" dirty="0">
                <a:solidFill>
                  <a:srgbClr val="FF0000"/>
                </a:solidFill>
              </a:rPr>
              <a:t>Today’s plan</a:t>
            </a:r>
          </a:p>
        </p:txBody>
      </p:sp>
      <p:sp>
        <p:nvSpPr>
          <p:cNvPr id="3" name="Date Placeholder 2">
            <a:extLst>
              <a:ext uri="{FF2B5EF4-FFF2-40B4-BE49-F238E27FC236}">
                <a16:creationId xmlns:a16="http://schemas.microsoft.com/office/drawing/2014/main" id="{B09BEEA2-052F-404F-8486-DBBF3277910D}"/>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5718A3AE-86C5-48A9-952C-2E93773BD12B}"/>
              </a:ext>
            </a:extLst>
          </p:cNvPr>
          <p:cNvSpPr>
            <a:spLocks noGrp="1"/>
          </p:cNvSpPr>
          <p:nvPr>
            <p:ph type="sldNum" sz="quarter" idx="12"/>
          </p:nvPr>
        </p:nvSpPr>
        <p:spPr/>
        <p:txBody>
          <a:bodyPr/>
          <a:lstStyle/>
          <a:p>
            <a:fld id="{99EB6A80-5F3A-48F8-9A6D-FBAB30EAD4DB}" type="slidenum">
              <a:rPr lang="en-US" smtClean="0"/>
              <a:pPr/>
              <a:t>5</a:t>
            </a:fld>
            <a:endParaRPr lang="en-US"/>
          </a:p>
        </p:txBody>
      </p:sp>
      <p:sp>
        <p:nvSpPr>
          <p:cNvPr id="5" name="TextBox 4">
            <a:extLst>
              <a:ext uri="{FF2B5EF4-FFF2-40B4-BE49-F238E27FC236}">
                <a16:creationId xmlns:a16="http://schemas.microsoft.com/office/drawing/2014/main" id="{432FD1E5-8AEC-4C1F-8509-5640CAFEF1CD}"/>
              </a:ext>
            </a:extLst>
          </p:cNvPr>
          <p:cNvSpPr txBox="1"/>
          <p:nvPr/>
        </p:nvSpPr>
        <p:spPr>
          <a:xfrm>
            <a:off x="990600" y="1905000"/>
            <a:ext cx="77724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070C0"/>
                </a:solidFill>
              </a:rPr>
              <a:t>Introductions</a:t>
            </a:r>
          </a:p>
          <a:p>
            <a:pPr marL="285750" indent="-285750">
              <a:buFont typeface="Arial" panose="020B0604020202020204" pitchFamily="34" charset="0"/>
              <a:buChar char="•"/>
            </a:pPr>
            <a:r>
              <a:rPr lang="en-US" sz="2400" dirty="0">
                <a:solidFill>
                  <a:srgbClr val="0070C0"/>
                </a:solidFill>
              </a:rPr>
              <a:t>What’s this class about</a:t>
            </a:r>
          </a:p>
          <a:p>
            <a:pPr marL="285750" indent="-285750">
              <a:buFont typeface="Arial" panose="020B0604020202020204" pitchFamily="34" charset="0"/>
              <a:buChar char="•"/>
            </a:pPr>
            <a:r>
              <a:rPr lang="en-US" sz="2400" dirty="0">
                <a:solidFill>
                  <a:srgbClr val="0070C0"/>
                </a:solidFill>
              </a:rPr>
              <a:t>Syllabus – how this class works</a:t>
            </a:r>
          </a:p>
          <a:p>
            <a:pPr marL="285750" indent="-285750">
              <a:buFont typeface="Arial" panose="020B0604020202020204" pitchFamily="34" charset="0"/>
              <a:buChar char="•"/>
            </a:pPr>
            <a:r>
              <a:rPr lang="en-US" sz="2400" dirty="0">
                <a:solidFill>
                  <a:srgbClr val="0070C0"/>
                </a:solidFill>
              </a:rPr>
              <a:t>Class technologies</a:t>
            </a:r>
          </a:p>
          <a:p>
            <a:pPr marL="285750" indent="-285750">
              <a:buFont typeface="Arial" panose="020B0604020202020204" pitchFamily="34" charset="0"/>
              <a:buChar char="•"/>
            </a:pPr>
            <a:r>
              <a:rPr lang="en-US" sz="2400" dirty="0">
                <a:solidFill>
                  <a:srgbClr val="0070C0"/>
                </a:solidFill>
              </a:rPr>
              <a:t>Things to do before next class</a:t>
            </a:r>
          </a:p>
        </p:txBody>
      </p:sp>
    </p:spTree>
    <p:extLst>
      <p:ext uri="{BB962C8B-B14F-4D97-AF65-F5344CB8AC3E}">
        <p14:creationId xmlns:p14="http://schemas.microsoft.com/office/powerpoint/2010/main" val="1505645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CFAC5F-C8BC-4E10-AFA0-50CEEA06B966}"/>
              </a:ext>
            </a:extLst>
          </p:cNvPr>
          <p:cNvSpPr txBox="1"/>
          <p:nvPr/>
        </p:nvSpPr>
        <p:spPr>
          <a:xfrm>
            <a:off x="1495320" y="418747"/>
            <a:ext cx="6248400" cy="523220"/>
          </a:xfrm>
          <a:prstGeom prst="rect">
            <a:avLst/>
          </a:prstGeom>
          <a:noFill/>
        </p:spPr>
        <p:txBody>
          <a:bodyPr wrap="square" rtlCol="0">
            <a:spAutoFit/>
          </a:bodyPr>
          <a:lstStyle/>
          <a:p>
            <a:r>
              <a:rPr lang="en-US" sz="2800" b="1" dirty="0">
                <a:solidFill>
                  <a:srgbClr val="0070C0"/>
                </a:solidFill>
                <a:latin typeface="Bookman Old Style" panose="02050604050505020204" pitchFamily="18" charset="0"/>
              </a:rPr>
              <a:t>CEE 202 – ‘Compass’ to success </a:t>
            </a:r>
          </a:p>
        </p:txBody>
      </p:sp>
      <p:sp>
        <p:nvSpPr>
          <p:cNvPr id="69" name="TextBox 68">
            <a:extLst>
              <a:ext uri="{FF2B5EF4-FFF2-40B4-BE49-F238E27FC236}">
                <a16:creationId xmlns:a16="http://schemas.microsoft.com/office/drawing/2014/main" id="{D77B68CE-372A-44CF-B50F-6C2FDE8F29DF}"/>
              </a:ext>
            </a:extLst>
          </p:cNvPr>
          <p:cNvSpPr txBox="1"/>
          <p:nvPr/>
        </p:nvSpPr>
        <p:spPr>
          <a:xfrm>
            <a:off x="2362200" y="1101574"/>
            <a:ext cx="3864632" cy="507831"/>
          </a:xfrm>
          <a:prstGeom prst="rect">
            <a:avLst/>
          </a:prstGeom>
          <a:solidFill>
            <a:schemeClr val="accent4">
              <a:lumMod val="20000"/>
              <a:lumOff val="80000"/>
            </a:schemeClr>
          </a:solidFill>
          <a:ln>
            <a:solidFill>
              <a:srgbClr val="00B050"/>
            </a:solidFill>
          </a:ln>
        </p:spPr>
        <p:txBody>
          <a:bodyPr wrap="square" rtlCol="0">
            <a:spAutoFit/>
          </a:bodyPr>
          <a:lstStyle/>
          <a:p>
            <a:pPr algn="ctr"/>
            <a:r>
              <a:rPr lang="en-US" sz="1350" b="1" dirty="0">
                <a:solidFill>
                  <a:srgbClr val="FF0000"/>
                </a:solidFill>
              </a:rPr>
              <a:t>Weekly Homework, Weekly Review and Studying</a:t>
            </a:r>
          </a:p>
        </p:txBody>
      </p:sp>
      <p:sp>
        <p:nvSpPr>
          <p:cNvPr id="70" name="TextBox 69">
            <a:extLst>
              <a:ext uri="{FF2B5EF4-FFF2-40B4-BE49-F238E27FC236}">
                <a16:creationId xmlns:a16="http://schemas.microsoft.com/office/drawing/2014/main" id="{1CC54444-A259-4744-8EB3-DC2708996F33}"/>
              </a:ext>
            </a:extLst>
          </p:cNvPr>
          <p:cNvSpPr txBox="1"/>
          <p:nvPr/>
        </p:nvSpPr>
        <p:spPr>
          <a:xfrm>
            <a:off x="228601" y="2387647"/>
            <a:ext cx="929432" cy="1546577"/>
          </a:xfrm>
          <a:prstGeom prst="rect">
            <a:avLst/>
          </a:prstGeom>
          <a:noFill/>
          <a:ln>
            <a:solidFill>
              <a:srgbClr val="00B050"/>
            </a:solidFill>
          </a:ln>
        </p:spPr>
        <p:txBody>
          <a:bodyPr wrap="square" rtlCol="0">
            <a:spAutoFit/>
          </a:bodyPr>
          <a:lstStyle/>
          <a:p>
            <a:r>
              <a:rPr lang="en-US" sz="1350" dirty="0"/>
              <a:t>Check due dates. Update your calendar.</a:t>
            </a:r>
          </a:p>
          <a:p>
            <a:endParaRPr lang="en-US" sz="1350" dirty="0"/>
          </a:p>
        </p:txBody>
      </p:sp>
      <p:sp>
        <p:nvSpPr>
          <p:cNvPr id="71" name="TextBox 70">
            <a:extLst>
              <a:ext uri="{FF2B5EF4-FFF2-40B4-BE49-F238E27FC236}">
                <a16:creationId xmlns:a16="http://schemas.microsoft.com/office/drawing/2014/main" id="{A69633CD-17BF-436F-9C89-3618041B8AB9}"/>
              </a:ext>
            </a:extLst>
          </p:cNvPr>
          <p:cNvSpPr txBox="1"/>
          <p:nvPr/>
        </p:nvSpPr>
        <p:spPr>
          <a:xfrm>
            <a:off x="1351739" y="2594278"/>
            <a:ext cx="1693453" cy="3000821"/>
          </a:xfrm>
          <a:prstGeom prst="rect">
            <a:avLst/>
          </a:prstGeom>
          <a:noFill/>
          <a:ln>
            <a:solidFill>
              <a:srgbClr val="00B050"/>
            </a:solidFill>
          </a:ln>
        </p:spPr>
        <p:txBody>
          <a:bodyPr wrap="square" rtlCol="0">
            <a:spAutoFit/>
          </a:bodyPr>
          <a:lstStyle/>
          <a:p>
            <a:r>
              <a:rPr lang="en-US" sz="1350" dirty="0"/>
              <a:t>Study class materials and weekly review materials carefully. </a:t>
            </a:r>
          </a:p>
          <a:p>
            <a:endParaRPr lang="en-US" sz="1350" dirty="0"/>
          </a:p>
          <a:p>
            <a:r>
              <a:rPr lang="en-US" sz="1350" dirty="0"/>
              <a:t>‘Walk’ carefully through all solved problems in </a:t>
            </a:r>
            <a:r>
              <a:rPr lang="en-US" sz="1350" b="1" dirty="0"/>
              <a:t>filled worksheets on Canvas</a:t>
            </a:r>
            <a:r>
              <a:rPr lang="en-US" sz="1350" dirty="0"/>
              <a:t>, especially any you thought difficult, initially.</a:t>
            </a:r>
            <a:endParaRPr lang="en-US" sz="1350" dirty="0">
              <a:solidFill>
                <a:srgbClr val="FF0000"/>
              </a:solidFill>
            </a:endParaRPr>
          </a:p>
          <a:p>
            <a:endParaRPr lang="en-US" sz="1350" dirty="0"/>
          </a:p>
        </p:txBody>
      </p:sp>
      <p:sp>
        <p:nvSpPr>
          <p:cNvPr id="72" name="TextBox 71">
            <a:extLst>
              <a:ext uri="{FF2B5EF4-FFF2-40B4-BE49-F238E27FC236}">
                <a16:creationId xmlns:a16="http://schemas.microsoft.com/office/drawing/2014/main" id="{88673D42-FD9A-4572-851E-F7F742A43B91}"/>
              </a:ext>
            </a:extLst>
          </p:cNvPr>
          <p:cNvSpPr txBox="1"/>
          <p:nvPr/>
        </p:nvSpPr>
        <p:spPr>
          <a:xfrm>
            <a:off x="3227037" y="2852098"/>
            <a:ext cx="1286406" cy="3208571"/>
          </a:xfrm>
          <a:prstGeom prst="rect">
            <a:avLst/>
          </a:prstGeom>
          <a:noFill/>
          <a:ln>
            <a:solidFill>
              <a:srgbClr val="00B050"/>
            </a:solidFill>
          </a:ln>
        </p:spPr>
        <p:txBody>
          <a:bodyPr wrap="square" rtlCol="0">
            <a:spAutoFit/>
          </a:bodyPr>
          <a:lstStyle/>
          <a:p>
            <a:r>
              <a:rPr lang="en-US" sz="1350" b="1" dirty="0"/>
              <a:t>Weekly review </a:t>
            </a:r>
            <a:r>
              <a:rPr lang="en-US" sz="1350" dirty="0"/>
              <a:t>materials and self-check materials posted on Canvas: Can you answer the questions posted? Do you understand the solved review problems?  </a:t>
            </a:r>
          </a:p>
        </p:txBody>
      </p:sp>
      <p:sp>
        <p:nvSpPr>
          <p:cNvPr id="73" name="TextBox 72">
            <a:extLst>
              <a:ext uri="{FF2B5EF4-FFF2-40B4-BE49-F238E27FC236}">
                <a16:creationId xmlns:a16="http://schemas.microsoft.com/office/drawing/2014/main" id="{EA7F89EE-8895-475A-8D45-F874B480040F}"/>
              </a:ext>
            </a:extLst>
          </p:cNvPr>
          <p:cNvSpPr txBox="1"/>
          <p:nvPr/>
        </p:nvSpPr>
        <p:spPr>
          <a:xfrm>
            <a:off x="4695290" y="2325536"/>
            <a:ext cx="1977359" cy="4039567"/>
          </a:xfrm>
          <a:prstGeom prst="rect">
            <a:avLst/>
          </a:prstGeom>
          <a:noFill/>
          <a:ln>
            <a:solidFill>
              <a:srgbClr val="00B050"/>
            </a:solidFill>
          </a:ln>
        </p:spPr>
        <p:txBody>
          <a:bodyPr wrap="square" rtlCol="0">
            <a:spAutoFit/>
          </a:bodyPr>
          <a:lstStyle/>
          <a:p>
            <a:r>
              <a:rPr lang="en-US" sz="1350" dirty="0"/>
              <a:t>Solve all assigned homework. Use RStudio for the calculations even if no R coding is required (as a practice opportunity). </a:t>
            </a:r>
          </a:p>
          <a:p>
            <a:endParaRPr lang="en-US" sz="1350" dirty="0"/>
          </a:p>
          <a:p>
            <a:r>
              <a:rPr lang="en-US" sz="1350" dirty="0"/>
              <a:t>Submit answers to </a:t>
            </a:r>
            <a:r>
              <a:rPr lang="en-US" sz="1350" dirty="0" err="1"/>
              <a:t>PrairieLearn</a:t>
            </a:r>
            <a:r>
              <a:rPr lang="en-US" sz="1350" dirty="0"/>
              <a:t> by </a:t>
            </a:r>
            <a:r>
              <a:rPr lang="en-US" sz="1350" dirty="0">
                <a:solidFill>
                  <a:srgbClr val="FF0000"/>
                </a:solidFill>
              </a:rPr>
              <a:t>Tuesday. Submissions are always </a:t>
            </a:r>
            <a:r>
              <a:rPr lang="en-US" sz="1350" b="1" dirty="0">
                <a:solidFill>
                  <a:srgbClr val="FF0000"/>
                </a:solidFill>
              </a:rPr>
              <a:t>before </a:t>
            </a:r>
            <a:r>
              <a:rPr lang="en-US" sz="1350" dirty="0">
                <a:solidFill>
                  <a:srgbClr val="FF0000"/>
                </a:solidFill>
              </a:rPr>
              <a:t>class starts</a:t>
            </a:r>
            <a:r>
              <a:rPr lang="en-US" sz="1350" dirty="0"/>
              <a:t>.</a:t>
            </a:r>
          </a:p>
          <a:p>
            <a:endParaRPr lang="en-US" sz="1350" dirty="0">
              <a:solidFill>
                <a:srgbClr val="FF0000"/>
              </a:solidFill>
            </a:endParaRPr>
          </a:p>
          <a:p>
            <a:r>
              <a:rPr lang="en-US" sz="1350" i="1" dirty="0">
                <a:solidFill>
                  <a:srgbClr val="00B050"/>
                </a:solidFill>
              </a:rPr>
              <a:t>Need more practice? Solve the practice problems on </a:t>
            </a:r>
            <a:r>
              <a:rPr lang="en-US" sz="1350" i="1" dirty="0" err="1">
                <a:solidFill>
                  <a:srgbClr val="00B050"/>
                </a:solidFill>
              </a:rPr>
              <a:t>PrairieLearn</a:t>
            </a:r>
            <a:r>
              <a:rPr lang="en-US" sz="1350" i="1" dirty="0">
                <a:solidFill>
                  <a:srgbClr val="00B050"/>
                </a:solidFill>
              </a:rPr>
              <a:t> as well (not for grading).</a:t>
            </a:r>
          </a:p>
        </p:txBody>
      </p:sp>
      <p:sp>
        <p:nvSpPr>
          <p:cNvPr id="74" name="Rectangle 73">
            <a:extLst>
              <a:ext uri="{FF2B5EF4-FFF2-40B4-BE49-F238E27FC236}">
                <a16:creationId xmlns:a16="http://schemas.microsoft.com/office/drawing/2014/main" id="{21200702-A1C9-455A-AEDA-D88A6BB02B1D}"/>
              </a:ext>
            </a:extLst>
          </p:cNvPr>
          <p:cNvSpPr/>
          <p:nvPr/>
        </p:nvSpPr>
        <p:spPr>
          <a:xfrm>
            <a:off x="6876172" y="2513941"/>
            <a:ext cx="1735097" cy="1962076"/>
          </a:xfrm>
          <a:prstGeom prst="rect">
            <a:avLst/>
          </a:prstGeom>
          <a:ln>
            <a:solidFill>
              <a:srgbClr val="00B050"/>
            </a:solidFill>
          </a:ln>
        </p:spPr>
        <p:txBody>
          <a:bodyPr wrap="square">
            <a:spAutoFit/>
          </a:bodyPr>
          <a:lstStyle/>
          <a:p>
            <a:r>
              <a:rPr lang="en-US" sz="1350" dirty="0"/>
              <a:t>Having trouble with homework problems? Go to office hours or post a question on </a:t>
            </a:r>
            <a:r>
              <a:rPr lang="en-US" sz="1350" dirty="0" err="1"/>
              <a:t>Campuswire</a:t>
            </a:r>
            <a:r>
              <a:rPr lang="en-US" sz="1350" dirty="0"/>
              <a:t>. (Post questions without revealing numerical answers.)</a:t>
            </a:r>
          </a:p>
        </p:txBody>
      </p:sp>
      <p:cxnSp>
        <p:nvCxnSpPr>
          <p:cNvPr id="197" name="Connector: Curved 196">
            <a:extLst>
              <a:ext uri="{FF2B5EF4-FFF2-40B4-BE49-F238E27FC236}">
                <a16:creationId xmlns:a16="http://schemas.microsoft.com/office/drawing/2014/main" id="{6B2D105B-5B17-40E9-98B0-40144EC1CC5B}"/>
              </a:ext>
            </a:extLst>
          </p:cNvPr>
          <p:cNvCxnSpPr>
            <a:cxnSpLocks/>
            <a:stCxn id="70" idx="0"/>
            <a:endCxn id="71" idx="0"/>
          </p:cNvCxnSpPr>
          <p:nvPr/>
        </p:nvCxnSpPr>
        <p:spPr>
          <a:xfrm rot="16200000" flipH="1">
            <a:off x="1342575" y="1738388"/>
            <a:ext cx="206631" cy="1505149"/>
          </a:xfrm>
          <a:prstGeom prst="curvedConnector3">
            <a:avLst>
              <a:gd name="adj1" fmla="val -1106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Connector: Curved 241">
            <a:extLst>
              <a:ext uri="{FF2B5EF4-FFF2-40B4-BE49-F238E27FC236}">
                <a16:creationId xmlns:a16="http://schemas.microsoft.com/office/drawing/2014/main" id="{FD45276E-B791-45A8-AFE7-E368BBDB862D}"/>
              </a:ext>
            </a:extLst>
          </p:cNvPr>
          <p:cNvCxnSpPr>
            <a:cxnSpLocks/>
            <a:stCxn id="71" idx="2"/>
            <a:endCxn id="72" idx="2"/>
          </p:cNvCxnSpPr>
          <p:nvPr/>
        </p:nvCxnSpPr>
        <p:spPr>
          <a:xfrm rot="16200000" flipH="1">
            <a:off x="2801568" y="4991997"/>
            <a:ext cx="465570" cy="1671774"/>
          </a:xfrm>
          <a:prstGeom prst="curvedConnector3">
            <a:avLst>
              <a:gd name="adj1" fmla="val 1491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Connector: Curved 246">
            <a:extLst>
              <a:ext uri="{FF2B5EF4-FFF2-40B4-BE49-F238E27FC236}">
                <a16:creationId xmlns:a16="http://schemas.microsoft.com/office/drawing/2014/main" id="{2B15DE28-2FE4-4BC6-B281-30E6F04CF561}"/>
              </a:ext>
            </a:extLst>
          </p:cNvPr>
          <p:cNvCxnSpPr>
            <a:cxnSpLocks/>
            <a:stCxn id="72" idx="0"/>
            <a:endCxn id="73" idx="0"/>
          </p:cNvCxnSpPr>
          <p:nvPr/>
        </p:nvCxnSpPr>
        <p:spPr>
          <a:xfrm rot="5400000" flipH="1" flipV="1">
            <a:off x="4513824" y="1681952"/>
            <a:ext cx="526562" cy="1813730"/>
          </a:xfrm>
          <a:prstGeom prst="curvedConnector3">
            <a:avLst>
              <a:gd name="adj1" fmla="val 1434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9" name="Connector: Curved 248">
            <a:extLst>
              <a:ext uri="{FF2B5EF4-FFF2-40B4-BE49-F238E27FC236}">
                <a16:creationId xmlns:a16="http://schemas.microsoft.com/office/drawing/2014/main" id="{3079E71D-BFE0-4783-9C1C-D1853BEDE0C6}"/>
              </a:ext>
            </a:extLst>
          </p:cNvPr>
          <p:cNvCxnSpPr>
            <a:cxnSpLocks/>
            <a:stCxn id="73" idx="2"/>
            <a:endCxn id="74" idx="2"/>
          </p:cNvCxnSpPr>
          <p:nvPr/>
        </p:nvCxnSpPr>
        <p:spPr>
          <a:xfrm rot="5400000" flipH="1" flipV="1">
            <a:off x="5769302" y="4390684"/>
            <a:ext cx="1889086" cy="2059751"/>
          </a:xfrm>
          <a:prstGeom prst="curvedConnector3">
            <a:avLst>
              <a:gd name="adj1" fmla="val -1210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400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CFAC5F-C8BC-4E10-AFA0-50CEEA06B966}"/>
              </a:ext>
            </a:extLst>
          </p:cNvPr>
          <p:cNvSpPr txBox="1"/>
          <p:nvPr/>
        </p:nvSpPr>
        <p:spPr>
          <a:xfrm>
            <a:off x="1143000" y="451596"/>
            <a:ext cx="6477000" cy="523220"/>
          </a:xfrm>
          <a:prstGeom prst="rect">
            <a:avLst/>
          </a:prstGeom>
          <a:noFill/>
        </p:spPr>
        <p:txBody>
          <a:bodyPr wrap="square" rtlCol="0">
            <a:spAutoFit/>
          </a:bodyPr>
          <a:lstStyle/>
          <a:p>
            <a:r>
              <a:rPr lang="en-US" sz="2800" b="1" dirty="0">
                <a:solidFill>
                  <a:srgbClr val="0070C0"/>
                </a:solidFill>
                <a:latin typeface="Bookman Old Style" panose="02050604050505020204" pitchFamily="18" charset="0"/>
              </a:rPr>
              <a:t>CEE 202 – ‘Compass’ to success </a:t>
            </a:r>
          </a:p>
        </p:txBody>
      </p:sp>
      <p:sp>
        <p:nvSpPr>
          <p:cNvPr id="61" name="TextBox 60">
            <a:extLst>
              <a:ext uri="{FF2B5EF4-FFF2-40B4-BE49-F238E27FC236}">
                <a16:creationId xmlns:a16="http://schemas.microsoft.com/office/drawing/2014/main" id="{F8617D5A-1E91-4B94-903F-26BFCDEAEDB8}"/>
              </a:ext>
            </a:extLst>
          </p:cNvPr>
          <p:cNvSpPr txBox="1"/>
          <p:nvPr/>
        </p:nvSpPr>
        <p:spPr>
          <a:xfrm>
            <a:off x="3380896" y="1148930"/>
            <a:ext cx="1416714" cy="300082"/>
          </a:xfrm>
          <a:prstGeom prst="rect">
            <a:avLst/>
          </a:prstGeom>
          <a:solidFill>
            <a:schemeClr val="accent4">
              <a:lumMod val="20000"/>
              <a:lumOff val="80000"/>
            </a:schemeClr>
          </a:solidFill>
          <a:ln>
            <a:solidFill>
              <a:srgbClr val="00B050"/>
            </a:solidFill>
          </a:ln>
        </p:spPr>
        <p:txBody>
          <a:bodyPr wrap="square" rtlCol="0">
            <a:spAutoFit/>
          </a:bodyPr>
          <a:lstStyle/>
          <a:p>
            <a:pPr algn="ctr"/>
            <a:r>
              <a:rPr lang="en-US" sz="1350" b="1" dirty="0">
                <a:solidFill>
                  <a:srgbClr val="FF0000"/>
                </a:solidFill>
              </a:rPr>
              <a:t>Team Project</a:t>
            </a:r>
          </a:p>
        </p:txBody>
      </p:sp>
      <p:sp>
        <p:nvSpPr>
          <p:cNvPr id="126" name="TextBox 125">
            <a:extLst>
              <a:ext uri="{FF2B5EF4-FFF2-40B4-BE49-F238E27FC236}">
                <a16:creationId xmlns:a16="http://schemas.microsoft.com/office/drawing/2014/main" id="{A623866A-A688-4C70-8C35-3C37DE427633}"/>
              </a:ext>
            </a:extLst>
          </p:cNvPr>
          <p:cNvSpPr txBox="1"/>
          <p:nvPr/>
        </p:nvSpPr>
        <p:spPr>
          <a:xfrm>
            <a:off x="124455" y="2282278"/>
            <a:ext cx="1386041" cy="1338828"/>
          </a:xfrm>
          <a:prstGeom prst="rect">
            <a:avLst/>
          </a:prstGeom>
          <a:noFill/>
          <a:ln>
            <a:solidFill>
              <a:srgbClr val="00B050"/>
            </a:solidFill>
          </a:ln>
        </p:spPr>
        <p:txBody>
          <a:bodyPr wrap="square" rtlCol="0">
            <a:spAutoFit/>
          </a:bodyPr>
          <a:lstStyle/>
          <a:p>
            <a:r>
              <a:rPr lang="en-US" sz="1350" dirty="0"/>
              <a:t>Meet your team. Establish rapport. Agree on means of communication.</a:t>
            </a:r>
          </a:p>
        </p:txBody>
      </p:sp>
      <p:sp>
        <p:nvSpPr>
          <p:cNvPr id="127" name="TextBox 126">
            <a:extLst>
              <a:ext uri="{FF2B5EF4-FFF2-40B4-BE49-F238E27FC236}">
                <a16:creationId xmlns:a16="http://schemas.microsoft.com/office/drawing/2014/main" id="{AB1D8F21-AD79-4660-9DF9-EF4D94CB2F66}"/>
              </a:ext>
            </a:extLst>
          </p:cNvPr>
          <p:cNvSpPr txBox="1"/>
          <p:nvPr/>
        </p:nvSpPr>
        <p:spPr>
          <a:xfrm>
            <a:off x="3588507" y="4162968"/>
            <a:ext cx="1182468" cy="1131079"/>
          </a:xfrm>
          <a:prstGeom prst="rect">
            <a:avLst/>
          </a:prstGeom>
          <a:noFill/>
          <a:ln>
            <a:solidFill>
              <a:srgbClr val="00B050"/>
            </a:solidFill>
          </a:ln>
        </p:spPr>
        <p:txBody>
          <a:bodyPr wrap="square" rtlCol="0">
            <a:spAutoFit/>
          </a:bodyPr>
          <a:lstStyle/>
          <a:p>
            <a:r>
              <a:rPr lang="en-US" sz="1350" dirty="0"/>
              <a:t>Read carefully each assignment sheet.</a:t>
            </a:r>
          </a:p>
        </p:txBody>
      </p:sp>
      <p:sp>
        <p:nvSpPr>
          <p:cNvPr id="128" name="TextBox 127">
            <a:extLst>
              <a:ext uri="{FF2B5EF4-FFF2-40B4-BE49-F238E27FC236}">
                <a16:creationId xmlns:a16="http://schemas.microsoft.com/office/drawing/2014/main" id="{FB9932B5-81BC-414F-BB8B-8CE00E451559}"/>
              </a:ext>
            </a:extLst>
          </p:cNvPr>
          <p:cNvSpPr txBox="1"/>
          <p:nvPr/>
        </p:nvSpPr>
        <p:spPr>
          <a:xfrm>
            <a:off x="1184608" y="3706008"/>
            <a:ext cx="1182468" cy="1546577"/>
          </a:xfrm>
          <a:prstGeom prst="rect">
            <a:avLst/>
          </a:prstGeom>
          <a:noFill/>
          <a:ln>
            <a:solidFill>
              <a:srgbClr val="00B050"/>
            </a:solidFill>
          </a:ln>
        </p:spPr>
        <p:txBody>
          <a:bodyPr wrap="square" rtlCol="0">
            <a:spAutoFit/>
          </a:bodyPr>
          <a:lstStyle/>
          <a:p>
            <a:r>
              <a:rPr lang="en-US" sz="1350" dirty="0"/>
              <a:t>Allocate weekly times in your schedules for team cooperation.</a:t>
            </a:r>
          </a:p>
        </p:txBody>
      </p:sp>
      <p:sp>
        <p:nvSpPr>
          <p:cNvPr id="129" name="TextBox 128">
            <a:extLst>
              <a:ext uri="{FF2B5EF4-FFF2-40B4-BE49-F238E27FC236}">
                <a16:creationId xmlns:a16="http://schemas.microsoft.com/office/drawing/2014/main" id="{42DD8A08-D470-4DA3-934D-E34791775019}"/>
              </a:ext>
            </a:extLst>
          </p:cNvPr>
          <p:cNvSpPr txBox="1"/>
          <p:nvPr/>
        </p:nvSpPr>
        <p:spPr>
          <a:xfrm>
            <a:off x="2419925" y="2608897"/>
            <a:ext cx="1064683" cy="1754326"/>
          </a:xfrm>
          <a:prstGeom prst="rect">
            <a:avLst/>
          </a:prstGeom>
          <a:noFill/>
          <a:ln>
            <a:solidFill>
              <a:srgbClr val="00B050"/>
            </a:solidFill>
          </a:ln>
        </p:spPr>
        <p:txBody>
          <a:bodyPr wrap="square" rtlCol="0">
            <a:spAutoFit/>
          </a:bodyPr>
          <a:lstStyle/>
          <a:p>
            <a:r>
              <a:rPr lang="en-US" sz="1350" dirty="0"/>
              <a:t>Determine role rotation for the different parts of the project.</a:t>
            </a:r>
          </a:p>
        </p:txBody>
      </p:sp>
      <p:sp>
        <p:nvSpPr>
          <p:cNvPr id="130" name="TextBox 129">
            <a:extLst>
              <a:ext uri="{FF2B5EF4-FFF2-40B4-BE49-F238E27FC236}">
                <a16:creationId xmlns:a16="http://schemas.microsoft.com/office/drawing/2014/main" id="{6EECD6CC-6CB8-4E06-BCCB-1DBE0AE9D3A3}"/>
              </a:ext>
            </a:extLst>
          </p:cNvPr>
          <p:cNvSpPr txBox="1"/>
          <p:nvPr/>
        </p:nvSpPr>
        <p:spPr>
          <a:xfrm>
            <a:off x="5447067" y="3810000"/>
            <a:ext cx="1380501" cy="1962076"/>
          </a:xfrm>
          <a:prstGeom prst="rect">
            <a:avLst/>
          </a:prstGeom>
          <a:noFill/>
          <a:ln>
            <a:solidFill>
              <a:srgbClr val="00B050"/>
            </a:solidFill>
          </a:ln>
        </p:spPr>
        <p:txBody>
          <a:bodyPr wrap="square" rtlCol="0">
            <a:spAutoFit/>
          </a:bodyPr>
          <a:lstStyle/>
          <a:p>
            <a:r>
              <a:rPr lang="en-US" sz="1350" dirty="0"/>
              <a:t>Develop an internal team timeline of tasks to be completed. Allow time for integration of members’ contributions.</a:t>
            </a:r>
          </a:p>
        </p:txBody>
      </p:sp>
      <p:sp>
        <p:nvSpPr>
          <p:cNvPr id="131" name="TextBox 130">
            <a:extLst>
              <a:ext uri="{FF2B5EF4-FFF2-40B4-BE49-F238E27FC236}">
                <a16:creationId xmlns:a16="http://schemas.microsoft.com/office/drawing/2014/main" id="{B7F4CC44-5180-4244-A7B9-6613D2B1F8A5}"/>
              </a:ext>
            </a:extLst>
          </p:cNvPr>
          <p:cNvSpPr txBox="1"/>
          <p:nvPr/>
        </p:nvSpPr>
        <p:spPr>
          <a:xfrm>
            <a:off x="4360426" y="2595593"/>
            <a:ext cx="1326666" cy="1131079"/>
          </a:xfrm>
          <a:prstGeom prst="rect">
            <a:avLst/>
          </a:prstGeom>
          <a:noFill/>
          <a:ln>
            <a:solidFill>
              <a:srgbClr val="00B050"/>
            </a:solidFill>
          </a:ln>
        </p:spPr>
        <p:txBody>
          <a:bodyPr wrap="square" rtlCol="0">
            <a:spAutoFit/>
          </a:bodyPr>
          <a:lstStyle/>
          <a:p>
            <a:r>
              <a:rPr lang="en-US" sz="1350" dirty="0"/>
              <a:t>Divide the assignment into tasks and assign responsibility.</a:t>
            </a:r>
          </a:p>
        </p:txBody>
      </p:sp>
      <p:sp>
        <p:nvSpPr>
          <p:cNvPr id="132" name="TextBox 131">
            <a:extLst>
              <a:ext uri="{FF2B5EF4-FFF2-40B4-BE49-F238E27FC236}">
                <a16:creationId xmlns:a16="http://schemas.microsoft.com/office/drawing/2014/main" id="{FDAAE183-6DEE-48CA-96D1-E19B114745A7}"/>
              </a:ext>
            </a:extLst>
          </p:cNvPr>
          <p:cNvSpPr txBox="1"/>
          <p:nvPr/>
        </p:nvSpPr>
        <p:spPr>
          <a:xfrm>
            <a:off x="6678024" y="2519743"/>
            <a:ext cx="1113559" cy="1131079"/>
          </a:xfrm>
          <a:prstGeom prst="rect">
            <a:avLst/>
          </a:prstGeom>
          <a:noFill/>
          <a:ln>
            <a:solidFill>
              <a:srgbClr val="00B050"/>
            </a:solidFill>
          </a:ln>
        </p:spPr>
        <p:txBody>
          <a:bodyPr wrap="square" rtlCol="0">
            <a:spAutoFit/>
          </a:bodyPr>
          <a:lstStyle/>
          <a:p>
            <a:r>
              <a:rPr lang="en-US" sz="1350" dirty="0"/>
              <a:t>Timely work on tasks. Keep internal deadlines.</a:t>
            </a:r>
          </a:p>
        </p:txBody>
      </p:sp>
      <p:sp>
        <p:nvSpPr>
          <p:cNvPr id="133" name="TextBox 132">
            <a:extLst>
              <a:ext uri="{FF2B5EF4-FFF2-40B4-BE49-F238E27FC236}">
                <a16:creationId xmlns:a16="http://schemas.microsoft.com/office/drawing/2014/main" id="{61B3BA89-C3DA-4D84-AF57-07E8CC7291DD}"/>
              </a:ext>
            </a:extLst>
          </p:cNvPr>
          <p:cNvSpPr txBox="1"/>
          <p:nvPr/>
        </p:nvSpPr>
        <p:spPr>
          <a:xfrm>
            <a:off x="7943611" y="2231988"/>
            <a:ext cx="900452" cy="2169825"/>
          </a:xfrm>
          <a:prstGeom prst="rect">
            <a:avLst/>
          </a:prstGeom>
          <a:noFill/>
          <a:ln>
            <a:solidFill>
              <a:srgbClr val="00B050"/>
            </a:solidFill>
          </a:ln>
        </p:spPr>
        <p:txBody>
          <a:bodyPr wrap="square" rtlCol="0">
            <a:spAutoFit/>
          </a:bodyPr>
          <a:lstStyle/>
          <a:p>
            <a:r>
              <a:rPr lang="en-US" sz="1350" dirty="0"/>
              <a:t>Submit report by deadline (</a:t>
            </a:r>
            <a:r>
              <a:rPr lang="en-US" sz="1350" dirty="0">
                <a:solidFill>
                  <a:srgbClr val="FF0000"/>
                </a:solidFill>
              </a:rPr>
              <a:t>certain</a:t>
            </a:r>
            <a:r>
              <a:rPr lang="en-US" sz="1350" dirty="0"/>
              <a:t> </a:t>
            </a:r>
            <a:r>
              <a:rPr lang="en-US" sz="1350" dirty="0">
                <a:solidFill>
                  <a:srgbClr val="FF0000"/>
                </a:solidFill>
              </a:rPr>
              <a:t>Thursdays</a:t>
            </a:r>
            <a:r>
              <a:rPr lang="en-US" sz="1350" b="1" dirty="0">
                <a:solidFill>
                  <a:srgbClr val="FF0000"/>
                </a:solidFill>
              </a:rPr>
              <a:t> before </a:t>
            </a:r>
            <a:r>
              <a:rPr lang="en-US" sz="1350" dirty="0">
                <a:solidFill>
                  <a:srgbClr val="FF0000"/>
                </a:solidFill>
              </a:rPr>
              <a:t>class starts</a:t>
            </a:r>
            <a:r>
              <a:rPr lang="en-US" sz="1350" dirty="0"/>
              <a:t>).</a:t>
            </a:r>
          </a:p>
        </p:txBody>
      </p:sp>
      <p:cxnSp>
        <p:nvCxnSpPr>
          <p:cNvPr id="149" name="Connector: Curved 148">
            <a:extLst>
              <a:ext uri="{FF2B5EF4-FFF2-40B4-BE49-F238E27FC236}">
                <a16:creationId xmlns:a16="http://schemas.microsoft.com/office/drawing/2014/main" id="{34A888DF-3653-4ED8-BD76-C206E9118FB6}"/>
              </a:ext>
            </a:extLst>
          </p:cNvPr>
          <p:cNvCxnSpPr>
            <a:cxnSpLocks/>
            <a:stCxn id="126" idx="0"/>
            <a:endCxn id="128" idx="0"/>
          </p:cNvCxnSpPr>
          <p:nvPr/>
        </p:nvCxnSpPr>
        <p:spPr>
          <a:xfrm rot="16200000" flipH="1">
            <a:off x="584794" y="2514960"/>
            <a:ext cx="1423730" cy="958366"/>
          </a:xfrm>
          <a:prstGeom prst="curvedConnector3">
            <a:avLst>
              <a:gd name="adj1" fmla="val -160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Connector: Curved 150">
            <a:extLst>
              <a:ext uri="{FF2B5EF4-FFF2-40B4-BE49-F238E27FC236}">
                <a16:creationId xmlns:a16="http://schemas.microsoft.com/office/drawing/2014/main" id="{94BE55CF-479D-4D3F-B61A-837A72541E70}"/>
              </a:ext>
            </a:extLst>
          </p:cNvPr>
          <p:cNvCxnSpPr>
            <a:cxnSpLocks/>
            <a:stCxn id="128" idx="0"/>
            <a:endCxn id="129" idx="0"/>
          </p:cNvCxnSpPr>
          <p:nvPr/>
        </p:nvCxnSpPr>
        <p:spPr>
          <a:xfrm rot="5400000" flipH="1" flipV="1">
            <a:off x="1815499" y="2569241"/>
            <a:ext cx="1097111" cy="1176425"/>
          </a:xfrm>
          <a:prstGeom prst="curvedConnector3">
            <a:avLst>
              <a:gd name="adj1" fmla="val 1208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nector: Curved 152">
            <a:extLst>
              <a:ext uri="{FF2B5EF4-FFF2-40B4-BE49-F238E27FC236}">
                <a16:creationId xmlns:a16="http://schemas.microsoft.com/office/drawing/2014/main" id="{780AA1A3-2D79-48DC-8986-7C9162D18EF6}"/>
              </a:ext>
            </a:extLst>
          </p:cNvPr>
          <p:cNvCxnSpPr>
            <a:cxnSpLocks/>
            <a:stCxn id="129" idx="0"/>
            <a:endCxn id="127" idx="0"/>
          </p:cNvCxnSpPr>
          <p:nvPr/>
        </p:nvCxnSpPr>
        <p:spPr>
          <a:xfrm rot="16200000" flipH="1">
            <a:off x="2788968" y="2772195"/>
            <a:ext cx="1554071" cy="1227474"/>
          </a:xfrm>
          <a:prstGeom prst="curvedConnector3">
            <a:avLst>
              <a:gd name="adj1" fmla="val -147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nector: Curved 154">
            <a:extLst>
              <a:ext uri="{FF2B5EF4-FFF2-40B4-BE49-F238E27FC236}">
                <a16:creationId xmlns:a16="http://schemas.microsoft.com/office/drawing/2014/main" id="{36A3F898-EA31-42D4-8540-0B96036536E7}"/>
              </a:ext>
            </a:extLst>
          </p:cNvPr>
          <p:cNvCxnSpPr>
            <a:cxnSpLocks/>
            <a:stCxn id="127" idx="0"/>
            <a:endCxn id="131" idx="0"/>
          </p:cNvCxnSpPr>
          <p:nvPr/>
        </p:nvCxnSpPr>
        <p:spPr>
          <a:xfrm rot="5400000" flipH="1" flipV="1">
            <a:off x="3818063" y="2957272"/>
            <a:ext cx="1567375" cy="844018"/>
          </a:xfrm>
          <a:prstGeom prst="curvedConnector3">
            <a:avLst>
              <a:gd name="adj1" fmla="val 1145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Connector: Curved 156">
            <a:extLst>
              <a:ext uri="{FF2B5EF4-FFF2-40B4-BE49-F238E27FC236}">
                <a16:creationId xmlns:a16="http://schemas.microsoft.com/office/drawing/2014/main" id="{F37F16C2-81E9-4E6B-B50B-671E19D86F7E}"/>
              </a:ext>
            </a:extLst>
          </p:cNvPr>
          <p:cNvCxnSpPr>
            <a:cxnSpLocks/>
            <a:stCxn id="131" idx="0"/>
            <a:endCxn id="130" idx="0"/>
          </p:cNvCxnSpPr>
          <p:nvPr/>
        </p:nvCxnSpPr>
        <p:spPr>
          <a:xfrm rot="16200000" flipH="1">
            <a:off x="4973334" y="2646017"/>
            <a:ext cx="1214407" cy="1113559"/>
          </a:xfrm>
          <a:prstGeom prst="curvedConnector3">
            <a:avLst>
              <a:gd name="adj1" fmla="val -188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Connector: Curved 158">
            <a:extLst>
              <a:ext uri="{FF2B5EF4-FFF2-40B4-BE49-F238E27FC236}">
                <a16:creationId xmlns:a16="http://schemas.microsoft.com/office/drawing/2014/main" id="{54ED7267-B8E4-40E8-ACBC-E30283C1EA06}"/>
              </a:ext>
            </a:extLst>
          </p:cNvPr>
          <p:cNvCxnSpPr>
            <a:cxnSpLocks/>
            <a:stCxn id="130" idx="0"/>
            <a:endCxn id="132" idx="0"/>
          </p:cNvCxnSpPr>
          <p:nvPr/>
        </p:nvCxnSpPr>
        <p:spPr>
          <a:xfrm rot="5400000" flipH="1" flipV="1">
            <a:off x="6040933" y="2616129"/>
            <a:ext cx="1290257" cy="1097486"/>
          </a:xfrm>
          <a:prstGeom prst="curvedConnector3">
            <a:avLst>
              <a:gd name="adj1" fmla="val 1177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Connector: Curved 160">
            <a:extLst>
              <a:ext uri="{FF2B5EF4-FFF2-40B4-BE49-F238E27FC236}">
                <a16:creationId xmlns:a16="http://schemas.microsoft.com/office/drawing/2014/main" id="{F378CC8C-70C6-4618-9058-2DAE692CEAC7}"/>
              </a:ext>
            </a:extLst>
          </p:cNvPr>
          <p:cNvCxnSpPr>
            <a:cxnSpLocks/>
            <a:stCxn id="132" idx="0"/>
            <a:endCxn id="133" idx="0"/>
          </p:cNvCxnSpPr>
          <p:nvPr/>
        </p:nvCxnSpPr>
        <p:spPr>
          <a:xfrm rot="5400000" flipH="1" flipV="1">
            <a:off x="7670443" y="1796350"/>
            <a:ext cx="287755" cy="1159033"/>
          </a:xfrm>
          <a:prstGeom prst="curvedConnector3">
            <a:avLst>
              <a:gd name="adj1" fmla="val 179443"/>
            </a:avLst>
          </a:prstGeom>
          <a:ln>
            <a:tailEnd type="triangle"/>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2D630087-130A-4518-9833-2EC7183CF184}"/>
              </a:ext>
            </a:extLst>
          </p:cNvPr>
          <p:cNvSpPr txBox="1"/>
          <p:nvPr/>
        </p:nvSpPr>
        <p:spPr>
          <a:xfrm>
            <a:off x="7673036" y="4728508"/>
            <a:ext cx="1107464" cy="923330"/>
          </a:xfrm>
          <a:prstGeom prst="rect">
            <a:avLst/>
          </a:prstGeom>
          <a:noFill/>
          <a:ln>
            <a:solidFill>
              <a:srgbClr val="00B050"/>
            </a:solidFill>
          </a:ln>
        </p:spPr>
        <p:txBody>
          <a:bodyPr wrap="square" rtlCol="0">
            <a:spAutoFit/>
          </a:bodyPr>
          <a:lstStyle/>
          <a:p>
            <a:r>
              <a:rPr lang="en-US" sz="1350" dirty="0"/>
              <a:t>Submit </a:t>
            </a:r>
            <a:r>
              <a:rPr lang="en-US" sz="1350" dirty="0">
                <a:solidFill>
                  <a:srgbClr val="FF0000"/>
                </a:solidFill>
              </a:rPr>
              <a:t>team peer evaluation </a:t>
            </a:r>
            <a:r>
              <a:rPr lang="en-US" sz="1350" b="1" dirty="0">
                <a:solidFill>
                  <a:srgbClr val="FF0000"/>
                </a:solidFill>
              </a:rPr>
              <a:t>(required)</a:t>
            </a:r>
            <a:r>
              <a:rPr lang="en-US" sz="1350" b="1" dirty="0"/>
              <a:t>.</a:t>
            </a:r>
          </a:p>
        </p:txBody>
      </p:sp>
      <p:cxnSp>
        <p:nvCxnSpPr>
          <p:cNvPr id="291" name="Connector: Curved 290">
            <a:extLst>
              <a:ext uri="{FF2B5EF4-FFF2-40B4-BE49-F238E27FC236}">
                <a16:creationId xmlns:a16="http://schemas.microsoft.com/office/drawing/2014/main" id="{936E564D-47FC-4C6C-A003-E6A59264590E}"/>
              </a:ext>
            </a:extLst>
          </p:cNvPr>
          <p:cNvCxnSpPr>
            <a:cxnSpLocks/>
            <a:stCxn id="133" idx="3"/>
            <a:endCxn id="289" idx="3"/>
          </p:cNvCxnSpPr>
          <p:nvPr/>
        </p:nvCxnSpPr>
        <p:spPr>
          <a:xfrm flipH="1">
            <a:off x="8780500" y="3316901"/>
            <a:ext cx="63563" cy="1873272"/>
          </a:xfrm>
          <a:prstGeom prst="curvedConnector3">
            <a:avLst>
              <a:gd name="adj1" fmla="val -35964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BD2A5C-7195-46A8-0545-4D9402A7F4FB}"/>
              </a:ext>
            </a:extLst>
          </p:cNvPr>
          <p:cNvSpPr txBox="1"/>
          <p:nvPr/>
        </p:nvSpPr>
        <p:spPr>
          <a:xfrm>
            <a:off x="228600" y="5868606"/>
            <a:ext cx="8551900" cy="923330"/>
          </a:xfrm>
          <a:prstGeom prst="rect">
            <a:avLst/>
          </a:prstGeom>
          <a:solidFill>
            <a:schemeClr val="accent6">
              <a:lumMod val="20000"/>
              <a:lumOff val="80000"/>
            </a:schemeClr>
          </a:solidFill>
        </p:spPr>
        <p:txBody>
          <a:bodyPr wrap="square" rtlCol="0">
            <a:spAutoFit/>
          </a:bodyPr>
          <a:lstStyle/>
          <a:p>
            <a:r>
              <a:rPr lang="en-US" dirty="0">
                <a:solidFill>
                  <a:schemeClr val="accent1"/>
                </a:solidFill>
              </a:rPr>
              <a:t>Only team members who contribute to a submission receive credit!</a:t>
            </a:r>
          </a:p>
          <a:p>
            <a:r>
              <a:rPr lang="en-US" dirty="0">
                <a:solidFill>
                  <a:schemeClr val="accent1"/>
                </a:solidFill>
              </a:rPr>
              <a:t>Teams should protect themselves from free riders. Ideally, Everyone should take pride in being a MVP!</a:t>
            </a:r>
          </a:p>
        </p:txBody>
      </p:sp>
    </p:spTree>
    <p:extLst>
      <p:ext uri="{BB962C8B-B14F-4D97-AF65-F5344CB8AC3E}">
        <p14:creationId xmlns:p14="http://schemas.microsoft.com/office/powerpoint/2010/main" val="47345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54" y="158344"/>
            <a:ext cx="8229600" cy="639762"/>
          </a:xfrm>
        </p:spPr>
        <p:txBody>
          <a:bodyPr>
            <a:noAutofit/>
          </a:bodyPr>
          <a:lstStyle/>
          <a:p>
            <a:r>
              <a:rPr lang="en-US" sz="3200" dirty="0"/>
              <a:t>In-class worksheets</a:t>
            </a:r>
          </a:p>
        </p:txBody>
      </p:sp>
      <p:sp>
        <p:nvSpPr>
          <p:cNvPr id="5" name="Slide Number Placeholder 4"/>
          <p:cNvSpPr>
            <a:spLocks noGrp="1"/>
          </p:cNvSpPr>
          <p:nvPr>
            <p:ph type="sldNum" sz="quarter" idx="12"/>
          </p:nvPr>
        </p:nvSpPr>
        <p:spPr/>
        <p:txBody>
          <a:bodyPr/>
          <a:lstStyle/>
          <a:p>
            <a:pPr>
              <a:defRPr/>
            </a:pPr>
            <a:fld id="{4456D340-831A-4F4A-B254-F9CB1909DBDD}" type="slidenum">
              <a:rPr lang="en-US" dirty="0" smtClean="0"/>
              <a:pPr>
                <a:defRPr/>
              </a:pPr>
              <a:t>52</a:t>
            </a:fld>
            <a:endParaRPr lang="en-US" dirty="0"/>
          </a:p>
        </p:txBody>
      </p:sp>
      <p:sp>
        <p:nvSpPr>
          <p:cNvPr id="3" name="TextBox 2"/>
          <p:cNvSpPr txBox="1"/>
          <p:nvPr/>
        </p:nvSpPr>
        <p:spPr>
          <a:xfrm>
            <a:off x="5029200" y="990600"/>
            <a:ext cx="3913046" cy="6247864"/>
          </a:xfrm>
          <a:prstGeom prst="rect">
            <a:avLst/>
          </a:prstGeom>
          <a:noFill/>
        </p:spPr>
        <p:txBody>
          <a:bodyPr wrap="square" rtlCol="0">
            <a:spAutoFit/>
          </a:bodyPr>
          <a:lstStyle/>
          <a:p>
            <a:r>
              <a:rPr lang="en-US" sz="2000" dirty="0">
                <a:latin typeface="Calisto MT" panose="02040603050505030304" pitchFamily="18" charset="0"/>
              </a:rPr>
              <a:t>Class worksheet will be posted on Canvas before class. They are also attached to the Worksheets you open on </a:t>
            </a:r>
            <a:r>
              <a:rPr lang="en-US" sz="2000" dirty="0" err="1">
                <a:latin typeface="Calisto MT" panose="02040603050505030304" pitchFamily="18" charset="0"/>
              </a:rPr>
              <a:t>PrairieLearn</a:t>
            </a:r>
            <a:r>
              <a:rPr lang="en-US" sz="2000" dirty="0">
                <a:latin typeface="Calisto MT" panose="02040603050505030304" pitchFamily="18" charset="0"/>
              </a:rPr>
              <a:t> during class. </a:t>
            </a:r>
          </a:p>
          <a:p>
            <a:endParaRPr lang="en-US" sz="2000" dirty="0">
              <a:latin typeface="Calisto MT" panose="02040603050505030304" pitchFamily="18" charset="0"/>
            </a:endParaRPr>
          </a:p>
          <a:p>
            <a:r>
              <a:rPr lang="en-US" sz="2000" b="1" dirty="0">
                <a:latin typeface="Calisto MT" panose="02040603050505030304" pitchFamily="18" charset="0"/>
              </a:rPr>
              <a:t>All equations &amp; definitions </a:t>
            </a:r>
            <a:r>
              <a:rPr lang="en-US" sz="2000" dirty="0">
                <a:latin typeface="Calisto MT" panose="02040603050505030304" pitchFamily="18" charset="0"/>
              </a:rPr>
              <a:t>are on the worksheet.</a:t>
            </a:r>
          </a:p>
          <a:p>
            <a:r>
              <a:rPr lang="en-US" sz="2000" dirty="0">
                <a:latin typeface="Calisto MT" panose="02040603050505030304" pitchFamily="18" charset="0"/>
              </a:rPr>
              <a:t>You work on the problems in teams. You submit individually. </a:t>
            </a:r>
          </a:p>
          <a:p>
            <a:endParaRPr lang="en-US" sz="2000" dirty="0">
              <a:latin typeface="Calisto MT" panose="02040603050505030304" pitchFamily="18" charset="0"/>
            </a:endParaRPr>
          </a:p>
          <a:p>
            <a:r>
              <a:rPr lang="en-US" sz="2000" dirty="0">
                <a:latin typeface="Calisto MT" panose="02040603050505030304" pitchFamily="18" charset="0"/>
              </a:rPr>
              <a:t>Team scores averaged. Average &gt; 70% </a:t>
            </a:r>
            <a:r>
              <a:rPr lang="en-US" sz="2000" dirty="0">
                <a:latin typeface="Calisto MT" panose="02040603050505030304" pitchFamily="18" charset="0"/>
                <a:sym typeface="Wingdings" panose="05000000000000000000" pitchFamily="2" charset="2"/>
              </a:rPr>
              <a:t> team gets 100%. </a:t>
            </a:r>
          </a:p>
          <a:p>
            <a:r>
              <a:rPr lang="en-US" sz="2000" dirty="0">
                <a:latin typeface="Calisto MT" panose="02040603050505030304" pitchFamily="18" charset="0"/>
                <a:sym typeface="Wingdings" panose="05000000000000000000" pitchFamily="2" charset="2"/>
              </a:rPr>
              <a:t>Average &lt; 70%  team gets their average. </a:t>
            </a:r>
            <a:endParaRPr lang="en-US" sz="2000" dirty="0">
              <a:latin typeface="Calisto MT" panose="02040603050505030304" pitchFamily="18" charset="0"/>
            </a:endParaRPr>
          </a:p>
          <a:p>
            <a:endParaRPr lang="en-US" sz="2000" dirty="0">
              <a:latin typeface="Calisto MT" panose="02040603050505030304" pitchFamily="18" charset="0"/>
            </a:endParaRPr>
          </a:p>
          <a:p>
            <a:r>
              <a:rPr lang="en-US" sz="2000" dirty="0">
                <a:latin typeface="Calisto MT" panose="02040603050505030304" pitchFamily="18" charset="0"/>
              </a:rPr>
              <a:t>After class, a filled version of the worksheet is posted on Canvas with solutions to these and more problems. </a:t>
            </a:r>
          </a:p>
          <a:p>
            <a:endParaRPr lang="en-US" sz="2000" dirty="0">
              <a:latin typeface="Calisto MT" panose="02040603050505030304" pitchFamily="18" charset="0"/>
            </a:endParaRPr>
          </a:p>
        </p:txBody>
      </p:sp>
      <p:pic>
        <p:nvPicPr>
          <p:cNvPr id="7" name="Picture 6">
            <a:extLst>
              <a:ext uri="{FF2B5EF4-FFF2-40B4-BE49-F238E27FC236}">
                <a16:creationId xmlns:a16="http://schemas.microsoft.com/office/drawing/2014/main" id="{AC9A07A6-6D70-22FD-C92F-A0584239603E}"/>
              </a:ext>
            </a:extLst>
          </p:cNvPr>
          <p:cNvPicPr>
            <a:picLocks noChangeAspect="1"/>
          </p:cNvPicPr>
          <p:nvPr/>
        </p:nvPicPr>
        <p:blipFill>
          <a:blip r:embed="rId3"/>
          <a:stretch>
            <a:fillRect/>
          </a:stretch>
        </p:blipFill>
        <p:spPr>
          <a:xfrm>
            <a:off x="179839" y="1441856"/>
            <a:ext cx="4392161" cy="5257800"/>
          </a:xfrm>
          <a:prstGeom prst="rect">
            <a:avLst/>
          </a:prstGeom>
        </p:spPr>
      </p:pic>
      <p:sp>
        <p:nvSpPr>
          <p:cNvPr id="8" name="TextBox 7">
            <a:extLst>
              <a:ext uri="{FF2B5EF4-FFF2-40B4-BE49-F238E27FC236}">
                <a16:creationId xmlns:a16="http://schemas.microsoft.com/office/drawing/2014/main" id="{BBA679ED-D7BA-F881-2CB7-7745220ABCCA}"/>
              </a:ext>
            </a:extLst>
          </p:cNvPr>
          <p:cNvSpPr txBox="1"/>
          <p:nvPr/>
        </p:nvSpPr>
        <p:spPr>
          <a:xfrm>
            <a:off x="304800" y="1033978"/>
            <a:ext cx="4392161" cy="369332"/>
          </a:xfrm>
          <a:prstGeom prst="rect">
            <a:avLst/>
          </a:prstGeom>
          <a:solidFill>
            <a:schemeClr val="accent4">
              <a:lumMod val="20000"/>
              <a:lumOff val="80000"/>
            </a:schemeClr>
          </a:solidFill>
        </p:spPr>
        <p:txBody>
          <a:bodyPr wrap="square" rtlCol="0">
            <a:spAutoFit/>
          </a:bodyPr>
          <a:lstStyle/>
          <a:p>
            <a:r>
              <a:rPr lang="en-US" dirty="0">
                <a:solidFill>
                  <a:srgbClr val="0070C0"/>
                </a:solidFill>
              </a:rPr>
              <a:t>Before class: clear (practice) version</a:t>
            </a:r>
          </a:p>
        </p:txBody>
      </p:sp>
      <p:sp>
        <p:nvSpPr>
          <p:cNvPr id="9" name="TextBox 8">
            <a:extLst>
              <a:ext uri="{FF2B5EF4-FFF2-40B4-BE49-F238E27FC236}">
                <a16:creationId xmlns:a16="http://schemas.microsoft.com/office/drawing/2014/main" id="{0DCFA540-C723-E169-243E-9BE8A2E9C9D7}"/>
              </a:ext>
            </a:extLst>
          </p:cNvPr>
          <p:cNvSpPr txBox="1"/>
          <p:nvPr/>
        </p:nvSpPr>
        <p:spPr>
          <a:xfrm>
            <a:off x="428166" y="6330324"/>
            <a:ext cx="4164154" cy="369332"/>
          </a:xfrm>
          <a:prstGeom prst="rect">
            <a:avLst/>
          </a:prstGeom>
          <a:solidFill>
            <a:schemeClr val="accent4">
              <a:lumMod val="20000"/>
              <a:lumOff val="80000"/>
            </a:schemeClr>
          </a:solidFill>
        </p:spPr>
        <p:txBody>
          <a:bodyPr wrap="square" rtlCol="0">
            <a:spAutoFit/>
          </a:bodyPr>
          <a:lstStyle/>
          <a:p>
            <a:r>
              <a:rPr lang="en-US" dirty="0">
                <a:solidFill>
                  <a:srgbClr val="0070C0"/>
                </a:solidFill>
              </a:rPr>
              <a:t>After class: filled (study) version</a:t>
            </a:r>
          </a:p>
        </p:txBody>
      </p:sp>
    </p:spTree>
    <p:extLst>
      <p:ext uri="{BB962C8B-B14F-4D97-AF65-F5344CB8AC3E}">
        <p14:creationId xmlns:p14="http://schemas.microsoft.com/office/powerpoint/2010/main" val="1463867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CDC4-5A07-4383-A4D0-E180FD6F8ED8}"/>
              </a:ext>
            </a:extLst>
          </p:cNvPr>
          <p:cNvSpPr>
            <a:spLocks noGrp="1"/>
          </p:cNvSpPr>
          <p:nvPr>
            <p:ph type="title"/>
          </p:nvPr>
        </p:nvSpPr>
        <p:spPr/>
        <p:txBody>
          <a:bodyPr>
            <a:normAutofit/>
          </a:bodyPr>
          <a:lstStyle/>
          <a:p>
            <a:r>
              <a:rPr lang="en-US" sz="3200" dirty="0"/>
              <a:t>Important</a:t>
            </a:r>
          </a:p>
        </p:txBody>
      </p:sp>
      <p:sp>
        <p:nvSpPr>
          <p:cNvPr id="3" name="Date Placeholder 2">
            <a:extLst>
              <a:ext uri="{FF2B5EF4-FFF2-40B4-BE49-F238E27FC236}">
                <a16:creationId xmlns:a16="http://schemas.microsoft.com/office/drawing/2014/main" id="{326DB27A-38DC-4B3A-86E6-37732352D24C}"/>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EE7C10B3-1FF1-4DEA-9344-75B3D5A256D5}"/>
              </a:ext>
            </a:extLst>
          </p:cNvPr>
          <p:cNvSpPr>
            <a:spLocks noGrp="1"/>
          </p:cNvSpPr>
          <p:nvPr>
            <p:ph type="sldNum" sz="quarter" idx="12"/>
          </p:nvPr>
        </p:nvSpPr>
        <p:spPr/>
        <p:txBody>
          <a:bodyPr/>
          <a:lstStyle/>
          <a:p>
            <a:fld id="{99EB6A80-5F3A-48F8-9A6D-FBAB30EAD4DB}" type="slidenum">
              <a:rPr lang="en-US" smtClean="0"/>
              <a:pPr/>
              <a:t>53</a:t>
            </a:fld>
            <a:endParaRPr lang="en-US"/>
          </a:p>
        </p:txBody>
      </p:sp>
      <p:sp>
        <p:nvSpPr>
          <p:cNvPr id="5" name="TextBox 4">
            <a:extLst>
              <a:ext uri="{FF2B5EF4-FFF2-40B4-BE49-F238E27FC236}">
                <a16:creationId xmlns:a16="http://schemas.microsoft.com/office/drawing/2014/main" id="{3B113224-70AE-49DA-8ABD-E9A08310E996}"/>
              </a:ext>
            </a:extLst>
          </p:cNvPr>
          <p:cNvSpPr txBox="1"/>
          <p:nvPr/>
        </p:nvSpPr>
        <p:spPr>
          <a:xfrm>
            <a:off x="990600" y="1396974"/>
            <a:ext cx="7630332" cy="4216539"/>
          </a:xfrm>
          <a:prstGeom prst="rect">
            <a:avLst/>
          </a:prstGeom>
          <a:noFill/>
        </p:spPr>
        <p:txBody>
          <a:bodyPr wrap="square" rtlCol="0">
            <a:spAutoFit/>
          </a:bodyPr>
          <a:lstStyle/>
          <a:p>
            <a:r>
              <a:rPr lang="en-US" sz="2400" dirty="0">
                <a:solidFill>
                  <a:srgbClr val="0070C0"/>
                </a:solidFill>
                <a:latin typeface="Calisto MT" panose="02040603050505030304" pitchFamily="18" charset="0"/>
              </a:rPr>
              <a:t>Teamwork must not be delegated to individuals!</a:t>
            </a:r>
          </a:p>
          <a:p>
            <a:endParaRPr lang="en-US" sz="2400" dirty="0">
              <a:latin typeface="Calisto MT" panose="02040603050505030304" pitchFamily="18" charset="0"/>
            </a:endParaRPr>
          </a:p>
          <a:p>
            <a:r>
              <a:rPr lang="en-US" sz="2000" dirty="0">
                <a:latin typeface="Calisto MT" panose="02040603050505030304" pitchFamily="18" charset="0"/>
              </a:rPr>
              <a:t>Why? </a:t>
            </a:r>
          </a:p>
          <a:p>
            <a:r>
              <a:rPr lang="en-US" sz="2000" dirty="0">
                <a:latin typeface="Calisto MT" panose="02040603050505030304" pitchFamily="18" charset="0"/>
              </a:rPr>
              <a:t>Because if you delegate tasks, you develop gaps in your learning!</a:t>
            </a:r>
          </a:p>
          <a:p>
            <a:endParaRPr lang="en-US" sz="2000" dirty="0">
              <a:latin typeface="Calisto MT" panose="02040603050505030304" pitchFamily="18" charset="0"/>
            </a:endParaRPr>
          </a:p>
          <a:p>
            <a:r>
              <a:rPr lang="en-US" sz="2000" dirty="0">
                <a:latin typeface="Calisto MT" panose="02040603050505030304" pitchFamily="18" charset="0"/>
              </a:rPr>
              <a:t>It is more important to submit less that you understand well than submitting everything with most of the team being lost. </a:t>
            </a:r>
          </a:p>
          <a:p>
            <a:endParaRPr lang="en-US" sz="2000" dirty="0">
              <a:latin typeface="Calisto MT" panose="02040603050505030304" pitchFamily="18" charset="0"/>
            </a:endParaRPr>
          </a:p>
          <a:p>
            <a:r>
              <a:rPr lang="en-US" sz="2000" dirty="0">
                <a:latin typeface="Calisto MT" panose="02040603050505030304" pitchFamily="18" charset="0"/>
              </a:rPr>
              <a:t>For what you missed, we offer:</a:t>
            </a:r>
          </a:p>
          <a:p>
            <a:endParaRPr lang="en-US" sz="2000" dirty="0">
              <a:latin typeface="Calisto MT" panose="02040603050505030304" pitchFamily="18" charset="0"/>
            </a:endParaRPr>
          </a:p>
          <a:p>
            <a:pPr marL="342900" indent="-342900">
              <a:buFont typeface="Arial" panose="020B0604020202020204" pitchFamily="34" charset="0"/>
              <a:buChar char="•"/>
            </a:pPr>
            <a:r>
              <a:rPr lang="en-US" sz="2000" dirty="0">
                <a:latin typeface="Calisto MT" panose="02040603050505030304" pitchFamily="18" charset="0"/>
              </a:rPr>
              <a:t>Office hours</a:t>
            </a:r>
          </a:p>
          <a:p>
            <a:pPr marL="342900" indent="-342900">
              <a:buFont typeface="Arial" panose="020B0604020202020204" pitchFamily="34" charset="0"/>
              <a:buChar char="•"/>
            </a:pPr>
            <a:r>
              <a:rPr lang="en-US" sz="2000" dirty="0">
                <a:latin typeface="Calisto MT" panose="02040603050505030304" pitchFamily="18" charset="0"/>
              </a:rPr>
              <a:t>Answers to muddiest point question (posted on Canvas)</a:t>
            </a:r>
          </a:p>
          <a:p>
            <a:pPr marL="342900" indent="-342900">
              <a:buFont typeface="Arial" panose="020B0604020202020204" pitchFamily="34" charset="0"/>
              <a:buChar char="•"/>
            </a:pPr>
            <a:r>
              <a:rPr lang="en-US" sz="2000" dirty="0">
                <a:latin typeface="Calisto MT" panose="02040603050505030304" pitchFamily="18" charset="0"/>
              </a:rPr>
              <a:t>Review sessions on day before exams start on CBTF </a:t>
            </a:r>
          </a:p>
        </p:txBody>
      </p:sp>
    </p:spTree>
    <p:extLst>
      <p:ext uri="{BB962C8B-B14F-4D97-AF65-F5344CB8AC3E}">
        <p14:creationId xmlns:p14="http://schemas.microsoft.com/office/powerpoint/2010/main" val="3872315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4167C-334B-48BC-8D49-690C96278A21}"/>
              </a:ext>
            </a:extLst>
          </p:cNvPr>
          <p:cNvSpPr>
            <a:spLocks noGrp="1"/>
          </p:cNvSpPr>
          <p:nvPr>
            <p:ph type="title"/>
          </p:nvPr>
        </p:nvSpPr>
        <p:spPr>
          <a:xfrm>
            <a:off x="457200" y="274638"/>
            <a:ext cx="8229600" cy="639762"/>
          </a:xfrm>
        </p:spPr>
        <p:txBody>
          <a:bodyPr>
            <a:normAutofit fontScale="90000"/>
          </a:bodyPr>
          <a:lstStyle/>
          <a:p>
            <a:r>
              <a:rPr lang="en-US" sz="3600" dirty="0"/>
              <a:t>Team Project</a:t>
            </a:r>
          </a:p>
        </p:txBody>
      </p:sp>
      <p:sp>
        <p:nvSpPr>
          <p:cNvPr id="3" name="Content Placeholder 2">
            <a:extLst>
              <a:ext uri="{FF2B5EF4-FFF2-40B4-BE49-F238E27FC236}">
                <a16:creationId xmlns:a16="http://schemas.microsoft.com/office/drawing/2014/main" id="{5BFF35D5-0745-4F7A-88D5-EFF388BAD403}"/>
              </a:ext>
            </a:extLst>
          </p:cNvPr>
          <p:cNvSpPr>
            <a:spLocks noGrp="1"/>
          </p:cNvSpPr>
          <p:nvPr>
            <p:ph idx="1"/>
          </p:nvPr>
        </p:nvSpPr>
        <p:spPr>
          <a:xfrm>
            <a:off x="762000" y="1394618"/>
            <a:ext cx="7848600" cy="4068763"/>
          </a:xfrm>
        </p:spPr>
        <p:txBody>
          <a:bodyPr>
            <a:normAutofit/>
          </a:bodyPr>
          <a:lstStyle/>
          <a:p>
            <a:r>
              <a:rPr lang="en-US" sz="2400" dirty="0">
                <a:latin typeface="Calisto MT" panose="02040603050505030304" pitchFamily="18" charset="0"/>
              </a:rPr>
              <a:t>The purpose of the project is to help you gain deeper understanding of the class content by involving you in the analysis of real data that you choose, for answering questions of interest to you and the rest of the world. </a:t>
            </a:r>
          </a:p>
          <a:p>
            <a:endParaRPr lang="en-US" sz="2400" dirty="0">
              <a:latin typeface="Calisto MT" panose="02040603050505030304" pitchFamily="18" charset="0"/>
            </a:endParaRPr>
          </a:p>
          <a:p>
            <a:r>
              <a:rPr lang="en-US" sz="2400" dirty="0">
                <a:latin typeface="Calisto MT" panose="02040603050505030304" pitchFamily="18" charset="0"/>
              </a:rPr>
              <a:t>In the era of Big Data, gaining experience about where some of these data reside, how to acquire them, prepare them and analyze them to obtain meaningful answers is a vital  skill.</a:t>
            </a:r>
          </a:p>
          <a:p>
            <a:endParaRPr lang="en-US" sz="2400" dirty="0">
              <a:latin typeface="Calisto MT" panose="02040603050505030304" pitchFamily="18" charset="0"/>
            </a:endParaRPr>
          </a:p>
          <a:p>
            <a:pPr marL="0" indent="0">
              <a:buNone/>
            </a:pPr>
            <a:endParaRPr lang="en-US" sz="2400" dirty="0">
              <a:latin typeface="Calisto MT" panose="02040603050505030304" pitchFamily="18" charset="0"/>
            </a:endParaRPr>
          </a:p>
        </p:txBody>
      </p:sp>
      <p:sp>
        <p:nvSpPr>
          <p:cNvPr id="4" name="Date Placeholder 3">
            <a:extLst>
              <a:ext uri="{FF2B5EF4-FFF2-40B4-BE49-F238E27FC236}">
                <a16:creationId xmlns:a16="http://schemas.microsoft.com/office/drawing/2014/main" id="{DF0805A2-221C-4ED7-BCD6-EBA6E36E665B}"/>
              </a:ext>
            </a:extLst>
          </p:cNvPr>
          <p:cNvSpPr>
            <a:spLocks noGrp="1"/>
          </p:cNvSpPr>
          <p:nvPr>
            <p:ph type="dt" sz="half" idx="10"/>
          </p:nvPr>
        </p:nvSpPr>
        <p:spPr/>
        <p:txBody>
          <a:bodyPr/>
          <a:lstStyle/>
          <a:p>
            <a:fld id="{6DE4F3BB-6E94-4BF4-81EE-618CE99AD3BC}" type="datetime1">
              <a:rPr lang="en-US" smtClean="0"/>
              <a:pPr/>
              <a:t>8/14/2023</a:t>
            </a:fld>
            <a:endParaRPr lang="en-US"/>
          </a:p>
        </p:txBody>
      </p:sp>
      <p:sp>
        <p:nvSpPr>
          <p:cNvPr id="5" name="Slide Number Placeholder 4">
            <a:extLst>
              <a:ext uri="{FF2B5EF4-FFF2-40B4-BE49-F238E27FC236}">
                <a16:creationId xmlns:a16="http://schemas.microsoft.com/office/drawing/2014/main" id="{F9D17741-B966-4300-9AD7-9CAAEA8091F5}"/>
              </a:ext>
            </a:extLst>
          </p:cNvPr>
          <p:cNvSpPr>
            <a:spLocks noGrp="1"/>
          </p:cNvSpPr>
          <p:nvPr>
            <p:ph type="sldNum" sz="quarter" idx="12"/>
          </p:nvPr>
        </p:nvSpPr>
        <p:spPr/>
        <p:txBody>
          <a:bodyPr/>
          <a:lstStyle/>
          <a:p>
            <a:fld id="{99EB6A80-5F3A-48F8-9A6D-FBAB30EAD4DB}" type="slidenum">
              <a:rPr lang="en-US" dirty="0" smtClean="0"/>
              <a:pPr/>
              <a:t>54</a:t>
            </a:fld>
            <a:endParaRPr lang="en-US" dirty="0"/>
          </a:p>
        </p:txBody>
      </p:sp>
    </p:spTree>
    <p:extLst>
      <p:ext uri="{BB962C8B-B14F-4D97-AF65-F5344CB8AC3E}">
        <p14:creationId xmlns:p14="http://schemas.microsoft.com/office/powerpoint/2010/main" val="1133911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7699-A3A0-4EC4-B87A-C9E20A1DE93D}"/>
              </a:ext>
            </a:extLst>
          </p:cNvPr>
          <p:cNvSpPr>
            <a:spLocks noGrp="1"/>
          </p:cNvSpPr>
          <p:nvPr>
            <p:ph type="title"/>
          </p:nvPr>
        </p:nvSpPr>
        <p:spPr>
          <a:xfrm>
            <a:off x="457200" y="274638"/>
            <a:ext cx="8229600" cy="639762"/>
          </a:xfrm>
        </p:spPr>
        <p:txBody>
          <a:bodyPr>
            <a:normAutofit fontScale="90000"/>
          </a:bodyPr>
          <a:lstStyle/>
          <a:p>
            <a:r>
              <a:rPr lang="en-US" sz="3600" dirty="0"/>
              <a:t>Computations</a:t>
            </a:r>
          </a:p>
        </p:txBody>
      </p:sp>
      <p:sp>
        <p:nvSpPr>
          <p:cNvPr id="4" name="Date Placeholder 3">
            <a:extLst>
              <a:ext uri="{FF2B5EF4-FFF2-40B4-BE49-F238E27FC236}">
                <a16:creationId xmlns:a16="http://schemas.microsoft.com/office/drawing/2014/main" id="{8C5BE4C0-C256-44D5-9DF2-CF16B4AACA40}"/>
              </a:ext>
            </a:extLst>
          </p:cNvPr>
          <p:cNvSpPr>
            <a:spLocks noGrp="1"/>
          </p:cNvSpPr>
          <p:nvPr>
            <p:ph type="dt" sz="half" idx="10"/>
          </p:nvPr>
        </p:nvSpPr>
        <p:spPr/>
        <p:txBody>
          <a:bodyPr/>
          <a:lstStyle/>
          <a:p>
            <a:fld id="{6DE4F3BB-6E94-4BF4-81EE-618CE99AD3BC}" type="datetime1">
              <a:rPr lang="en-US" smtClean="0"/>
              <a:pPr/>
              <a:t>8/14/2023</a:t>
            </a:fld>
            <a:endParaRPr lang="en-US"/>
          </a:p>
        </p:txBody>
      </p:sp>
      <p:sp>
        <p:nvSpPr>
          <p:cNvPr id="5" name="Slide Number Placeholder 4">
            <a:extLst>
              <a:ext uri="{FF2B5EF4-FFF2-40B4-BE49-F238E27FC236}">
                <a16:creationId xmlns:a16="http://schemas.microsoft.com/office/drawing/2014/main" id="{4B2EF882-3D19-4DEF-9271-0BD06042A1E7}"/>
              </a:ext>
            </a:extLst>
          </p:cNvPr>
          <p:cNvSpPr>
            <a:spLocks noGrp="1"/>
          </p:cNvSpPr>
          <p:nvPr>
            <p:ph type="sldNum" sz="quarter" idx="12"/>
          </p:nvPr>
        </p:nvSpPr>
        <p:spPr/>
        <p:txBody>
          <a:bodyPr/>
          <a:lstStyle/>
          <a:p>
            <a:fld id="{99EB6A80-5F3A-48F8-9A6D-FBAB30EAD4DB}" type="slidenum">
              <a:rPr lang="en-US" dirty="0" smtClean="0"/>
              <a:pPr/>
              <a:t>55</a:t>
            </a:fld>
            <a:endParaRPr lang="en-US" dirty="0"/>
          </a:p>
        </p:txBody>
      </p:sp>
      <p:sp>
        <p:nvSpPr>
          <p:cNvPr id="6" name="Content Placeholder 5">
            <a:extLst>
              <a:ext uri="{FF2B5EF4-FFF2-40B4-BE49-F238E27FC236}">
                <a16:creationId xmlns:a16="http://schemas.microsoft.com/office/drawing/2014/main" id="{3BA97BC0-0BD3-4071-A78D-B73C692F0637}"/>
              </a:ext>
            </a:extLst>
          </p:cNvPr>
          <p:cNvSpPr>
            <a:spLocks noGrp="1"/>
          </p:cNvSpPr>
          <p:nvPr>
            <p:ph idx="1"/>
          </p:nvPr>
        </p:nvSpPr>
        <p:spPr>
          <a:xfrm>
            <a:off x="381000" y="1066801"/>
            <a:ext cx="8229600" cy="2971800"/>
          </a:xfrm>
        </p:spPr>
        <p:txBody>
          <a:bodyPr>
            <a:normAutofit/>
          </a:bodyPr>
          <a:lstStyle/>
          <a:p>
            <a:pPr marL="0" indent="0">
              <a:buNone/>
            </a:pPr>
            <a:r>
              <a:rPr lang="en-US" sz="2400" dirty="0"/>
              <a:t>In the past</a:t>
            </a:r>
          </a:p>
          <a:p>
            <a:pPr marL="0" indent="0">
              <a:buNone/>
            </a:pPr>
            <a:endParaRPr lang="en-US" sz="2400" dirty="0"/>
          </a:p>
        </p:txBody>
      </p:sp>
      <p:pic>
        <p:nvPicPr>
          <p:cNvPr id="8" name="Picture 7">
            <a:extLst>
              <a:ext uri="{FF2B5EF4-FFF2-40B4-BE49-F238E27FC236}">
                <a16:creationId xmlns:a16="http://schemas.microsoft.com/office/drawing/2014/main" id="{7E48CDCD-D002-4E94-8F2A-693B6E94B503}"/>
              </a:ext>
            </a:extLst>
          </p:cNvPr>
          <p:cNvPicPr>
            <a:picLocks noChangeAspect="1"/>
          </p:cNvPicPr>
          <p:nvPr/>
        </p:nvPicPr>
        <p:blipFill>
          <a:blip r:embed="rId2"/>
          <a:stretch>
            <a:fillRect/>
          </a:stretch>
        </p:blipFill>
        <p:spPr>
          <a:xfrm>
            <a:off x="381000" y="1625102"/>
            <a:ext cx="1595636" cy="3251698"/>
          </a:xfrm>
          <a:prstGeom prst="rect">
            <a:avLst/>
          </a:prstGeom>
        </p:spPr>
      </p:pic>
      <p:pic>
        <p:nvPicPr>
          <p:cNvPr id="12" name="Picture 11">
            <a:extLst>
              <a:ext uri="{FF2B5EF4-FFF2-40B4-BE49-F238E27FC236}">
                <a16:creationId xmlns:a16="http://schemas.microsoft.com/office/drawing/2014/main" id="{E6B94836-04F7-4817-A578-CAE42F94E037}"/>
              </a:ext>
            </a:extLst>
          </p:cNvPr>
          <p:cNvPicPr>
            <a:picLocks noChangeAspect="1"/>
          </p:cNvPicPr>
          <p:nvPr/>
        </p:nvPicPr>
        <p:blipFill>
          <a:blip r:embed="rId3"/>
          <a:stretch>
            <a:fillRect/>
          </a:stretch>
        </p:blipFill>
        <p:spPr>
          <a:xfrm>
            <a:off x="5181600" y="2701315"/>
            <a:ext cx="3417370" cy="2667000"/>
          </a:xfrm>
          <a:prstGeom prst="rect">
            <a:avLst/>
          </a:prstGeom>
        </p:spPr>
      </p:pic>
      <p:pic>
        <p:nvPicPr>
          <p:cNvPr id="11" name="Picture 10">
            <a:extLst>
              <a:ext uri="{FF2B5EF4-FFF2-40B4-BE49-F238E27FC236}">
                <a16:creationId xmlns:a16="http://schemas.microsoft.com/office/drawing/2014/main" id="{8432CBBE-A48F-4F53-8ED4-47523C2456A2}"/>
              </a:ext>
            </a:extLst>
          </p:cNvPr>
          <p:cNvPicPr>
            <a:picLocks noChangeAspect="1"/>
          </p:cNvPicPr>
          <p:nvPr/>
        </p:nvPicPr>
        <p:blipFill>
          <a:blip r:embed="rId4"/>
          <a:stretch>
            <a:fillRect/>
          </a:stretch>
        </p:blipFill>
        <p:spPr>
          <a:xfrm>
            <a:off x="2506346" y="2800351"/>
            <a:ext cx="1967756" cy="3314699"/>
          </a:xfrm>
          <a:prstGeom prst="rect">
            <a:avLst/>
          </a:prstGeom>
        </p:spPr>
      </p:pic>
      <p:pic>
        <p:nvPicPr>
          <p:cNvPr id="10" name="Picture 9">
            <a:extLst>
              <a:ext uri="{FF2B5EF4-FFF2-40B4-BE49-F238E27FC236}">
                <a16:creationId xmlns:a16="http://schemas.microsoft.com/office/drawing/2014/main" id="{E0C36946-30B6-44AE-9EF1-C07250229DEB}"/>
              </a:ext>
            </a:extLst>
          </p:cNvPr>
          <p:cNvPicPr>
            <a:picLocks noChangeAspect="1"/>
          </p:cNvPicPr>
          <p:nvPr/>
        </p:nvPicPr>
        <p:blipFill>
          <a:blip r:embed="rId5"/>
          <a:stretch>
            <a:fillRect/>
          </a:stretch>
        </p:blipFill>
        <p:spPr>
          <a:xfrm>
            <a:off x="1522207" y="2730002"/>
            <a:ext cx="1497685" cy="2984998"/>
          </a:xfrm>
          <a:prstGeom prst="rect">
            <a:avLst/>
          </a:prstGeom>
        </p:spPr>
      </p:pic>
      <p:pic>
        <p:nvPicPr>
          <p:cNvPr id="13" name="Picture 12">
            <a:extLst>
              <a:ext uri="{FF2B5EF4-FFF2-40B4-BE49-F238E27FC236}">
                <a16:creationId xmlns:a16="http://schemas.microsoft.com/office/drawing/2014/main" id="{39DF69DC-FEFD-4B0F-B202-8E07502ABBF6}"/>
              </a:ext>
            </a:extLst>
          </p:cNvPr>
          <p:cNvPicPr>
            <a:picLocks noChangeAspect="1"/>
          </p:cNvPicPr>
          <p:nvPr/>
        </p:nvPicPr>
        <p:blipFill>
          <a:blip r:embed="rId6"/>
          <a:stretch>
            <a:fillRect/>
          </a:stretch>
        </p:blipFill>
        <p:spPr>
          <a:xfrm>
            <a:off x="5029200" y="1371600"/>
            <a:ext cx="2030125" cy="1938337"/>
          </a:xfrm>
          <a:prstGeom prst="rect">
            <a:avLst/>
          </a:prstGeom>
        </p:spPr>
      </p:pic>
    </p:spTree>
    <p:extLst>
      <p:ext uri="{BB962C8B-B14F-4D97-AF65-F5344CB8AC3E}">
        <p14:creationId xmlns:p14="http://schemas.microsoft.com/office/powerpoint/2010/main" val="2262187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DBF8-6A53-4E14-BAAE-6A8BC3741BCD}"/>
              </a:ext>
            </a:extLst>
          </p:cNvPr>
          <p:cNvSpPr>
            <a:spLocks noGrp="1"/>
          </p:cNvSpPr>
          <p:nvPr>
            <p:ph type="title"/>
          </p:nvPr>
        </p:nvSpPr>
        <p:spPr>
          <a:xfrm>
            <a:off x="685800" y="281782"/>
            <a:ext cx="7772400" cy="715962"/>
          </a:xfrm>
        </p:spPr>
        <p:txBody>
          <a:bodyPr>
            <a:normAutofit fontScale="90000"/>
          </a:bodyPr>
          <a:lstStyle/>
          <a:p>
            <a:r>
              <a:rPr lang="en-US" dirty="0"/>
              <a:t>Computations</a:t>
            </a:r>
          </a:p>
        </p:txBody>
      </p:sp>
      <p:sp>
        <p:nvSpPr>
          <p:cNvPr id="3" name="Date Placeholder 2">
            <a:extLst>
              <a:ext uri="{FF2B5EF4-FFF2-40B4-BE49-F238E27FC236}">
                <a16:creationId xmlns:a16="http://schemas.microsoft.com/office/drawing/2014/main" id="{88B793FE-DEBB-465D-A3F3-CAF15EE7B234}"/>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56E09964-41B9-41B8-8750-CC16AF8D4B0D}"/>
              </a:ext>
            </a:extLst>
          </p:cNvPr>
          <p:cNvSpPr>
            <a:spLocks noGrp="1"/>
          </p:cNvSpPr>
          <p:nvPr>
            <p:ph type="sldNum" sz="quarter" idx="12"/>
          </p:nvPr>
        </p:nvSpPr>
        <p:spPr/>
        <p:txBody>
          <a:bodyPr/>
          <a:lstStyle/>
          <a:p>
            <a:fld id="{99EB6A80-5F3A-48F8-9A6D-FBAB30EAD4DB}" type="slidenum">
              <a:rPr lang="en-US" dirty="0" smtClean="0"/>
              <a:pPr/>
              <a:t>56</a:t>
            </a:fld>
            <a:endParaRPr lang="en-US" dirty="0"/>
          </a:p>
        </p:txBody>
      </p:sp>
      <p:pic>
        <p:nvPicPr>
          <p:cNvPr id="5" name="Picture 4">
            <a:extLst>
              <a:ext uri="{FF2B5EF4-FFF2-40B4-BE49-F238E27FC236}">
                <a16:creationId xmlns:a16="http://schemas.microsoft.com/office/drawing/2014/main" id="{4DC55B52-242E-4EE2-874F-2FFC7AE04535}"/>
              </a:ext>
            </a:extLst>
          </p:cNvPr>
          <p:cNvPicPr>
            <a:picLocks noChangeAspect="1"/>
          </p:cNvPicPr>
          <p:nvPr/>
        </p:nvPicPr>
        <p:blipFill>
          <a:blip r:embed="rId2"/>
          <a:stretch>
            <a:fillRect/>
          </a:stretch>
        </p:blipFill>
        <p:spPr>
          <a:xfrm>
            <a:off x="6917636" y="4686480"/>
            <a:ext cx="1516359" cy="1447800"/>
          </a:xfrm>
          <a:prstGeom prst="rect">
            <a:avLst/>
          </a:prstGeom>
        </p:spPr>
      </p:pic>
      <p:pic>
        <p:nvPicPr>
          <p:cNvPr id="6" name="Picture 5">
            <a:extLst>
              <a:ext uri="{FF2B5EF4-FFF2-40B4-BE49-F238E27FC236}">
                <a16:creationId xmlns:a16="http://schemas.microsoft.com/office/drawing/2014/main" id="{4771A2D9-DD36-4095-8999-4F473A3973A6}"/>
              </a:ext>
            </a:extLst>
          </p:cNvPr>
          <p:cNvPicPr>
            <a:picLocks noChangeAspect="1"/>
          </p:cNvPicPr>
          <p:nvPr/>
        </p:nvPicPr>
        <p:blipFill>
          <a:blip r:embed="rId3"/>
          <a:stretch>
            <a:fillRect/>
          </a:stretch>
        </p:blipFill>
        <p:spPr>
          <a:xfrm>
            <a:off x="107435" y="1180159"/>
            <a:ext cx="4182652" cy="3136989"/>
          </a:xfrm>
          <a:prstGeom prst="rect">
            <a:avLst/>
          </a:prstGeom>
        </p:spPr>
      </p:pic>
      <p:sp>
        <p:nvSpPr>
          <p:cNvPr id="7" name="TextBox 6">
            <a:extLst>
              <a:ext uri="{FF2B5EF4-FFF2-40B4-BE49-F238E27FC236}">
                <a16:creationId xmlns:a16="http://schemas.microsoft.com/office/drawing/2014/main" id="{ADFB4489-40FE-4DC4-9065-530D7E6AD8D5}"/>
              </a:ext>
            </a:extLst>
          </p:cNvPr>
          <p:cNvSpPr txBox="1"/>
          <p:nvPr/>
        </p:nvSpPr>
        <p:spPr>
          <a:xfrm>
            <a:off x="4343400" y="1676400"/>
            <a:ext cx="4605748" cy="1477328"/>
          </a:xfrm>
          <a:prstGeom prst="rect">
            <a:avLst/>
          </a:prstGeom>
          <a:noFill/>
        </p:spPr>
        <p:txBody>
          <a:bodyPr wrap="none" rtlCol="0">
            <a:spAutoFit/>
          </a:bodyPr>
          <a:lstStyle/>
          <a:p>
            <a:r>
              <a:rPr lang="en-US" dirty="0"/>
              <a:t>No click and drag</a:t>
            </a:r>
          </a:p>
          <a:p>
            <a:r>
              <a:rPr lang="en-US" dirty="0"/>
              <a:t>Coding as translating from English</a:t>
            </a:r>
          </a:p>
          <a:p>
            <a:r>
              <a:rPr lang="en-US" dirty="0"/>
              <a:t>Specialized for probability and statistics</a:t>
            </a:r>
          </a:p>
          <a:p>
            <a:r>
              <a:rPr lang="en-US" dirty="0"/>
              <a:t>Free</a:t>
            </a:r>
          </a:p>
          <a:p>
            <a:r>
              <a:rPr lang="en-US" dirty="0"/>
              <a:t>Easy to start with</a:t>
            </a:r>
          </a:p>
        </p:txBody>
      </p:sp>
      <p:sp>
        <p:nvSpPr>
          <p:cNvPr id="8" name="TextBox 7">
            <a:extLst>
              <a:ext uri="{FF2B5EF4-FFF2-40B4-BE49-F238E27FC236}">
                <a16:creationId xmlns:a16="http://schemas.microsoft.com/office/drawing/2014/main" id="{94FBF149-0AA8-4129-8C3D-2161203DF8E5}"/>
              </a:ext>
            </a:extLst>
          </p:cNvPr>
          <p:cNvSpPr txBox="1"/>
          <p:nvPr/>
        </p:nvSpPr>
        <p:spPr>
          <a:xfrm>
            <a:off x="5593026" y="4317148"/>
            <a:ext cx="2481770" cy="369332"/>
          </a:xfrm>
          <a:prstGeom prst="rect">
            <a:avLst/>
          </a:prstGeom>
          <a:noFill/>
        </p:spPr>
        <p:txBody>
          <a:bodyPr wrap="none" rtlCol="0">
            <a:spAutoFit/>
          </a:bodyPr>
          <a:lstStyle/>
          <a:p>
            <a:r>
              <a:rPr lang="en-US" dirty="0"/>
              <a:t>Still a small role for </a:t>
            </a:r>
          </a:p>
        </p:txBody>
      </p:sp>
      <p:pic>
        <p:nvPicPr>
          <p:cNvPr id="9" name="Picture 8">
            <a:extLst>
              <a:ext uri="{FF2B5EF4-FFF2-40B4-BE49-F238E27FC236}">
                <a16:creationId xmlns:a16="http://schemas.microsoft.com/office/drawing/2014/main" id="{51E11458-99B4-485D-9360-BF0A85D45BEE}"/>
              </a:ext>
            </a:extLst>
          </p:cNvPr>
          <p:cNvPicPr>
            <a:picLocks noChangeAspect="1"/>
          </p:cNvPicPr>
          <p:nvPr/>
        </p:nvPicPr>
        <p:blipFill>
          <a:blip r:embed="rId4"/>
          <a:stretch>
            <a:fillRect/>
          </a:stretch>
        </p:blipFill>
        <p:spPr>
          <a:xfrm>
            <a:off x="5486400" y="4662275"/>
            <a:ext cx="710448" cy="1447800"/>
          </a:xfrm>
          <a:prstGeom prst="rect">
            <a:avLst/>
          </a:prstGeom>
        </p:spPr>
      </p:pic>
      <p:sp>
        <p:nvSpPr>
          <p:cNvPr id="10" name="TextBox 9">
            <a:extLst>
              <a:ext uri="{FF2B5EF4-FFF2-40B4-BE49-F238E27FC236}">
                <a16:creationId xmlns:a16="http://schemas.microsoft.com/office/drawing/2014/main" id="{28D6AD03-67DA-486E-A54F-381FFBA5EFC8}"/>
              </a:ext>
            </a:extLst>
          </p:cNvPr>
          <p:cNvSpPr txBox="1"/>
          <p:nvPr/>
        </p:nvSpPr>
        <p:spPr>
          <a:xfrm>
            <a:off x="426720" y="4601345"/>
            <a:ext cx="4419600" cy="830997"/>
          </a:xfrm>
          <a:prstGeom prst="rect">
            <a:avLst/>
          </a:prstGeom>
          <a:noFill/>
        </p:spPr>
        <p:txBody>
          <a:bodyPr wrap="square" rtlCol="0">
            <a:spAutoFit/>
          </a:bodyPr>
          <a:lstStyle/>
          <a:p>
            <a:r>
              <a:rPr lang="en-US" sz="2400" dirty="0">
                <a:solidFill>
                  <a:srgbClr val="FF0000"/>
                </a:solidFill>
                <a:highlight>
                  <a:srgbClr val="FFFF00"/>
                </a:highlight>
              </a:rPr>
              <a:t>IMPORTANT: </a:t>
            </a:r>
            <a:r>
              <a:rPr lang="en-US" sz="2400" b="1" dirty="0">
                <a:solidFill>
                  <a:srgbClr val="FF0000"/>
                </a:solidFill>
                <a:highlight>
                  <a:srgbClr val="FFFF00"/>
                </a:highlight>
              </a:rPr>
              <a:t>PLEASE,</a:t>
            </a:r>
            <a:r>
              <a:rPr lang="en-US" sz="2400" dirty="0">
                <a:solidFill>
                  <a:srgbClr val="FF0000"/>
                </a:solidFill>
                <a:highlight>
                  <a:srgbClr val="FFFF00"/>
                </a:highlight>
              </a:rPr>
              <a:t> install latest version.</a:t>
            </a:r>
          </a:p>
        </p:txBody>
      </p:sp>
    </p:spTree>
    <p:extLst>
      <p:ext uri="{BB962C8B-B14F-4D97-AF65-F5344CB8AC3E}">
        <p14:creationId xmlns:p14="http://schemas.microsoft.com/office/powerpoint/2010/main" val="231777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2731372-144C-4184-AA5A-3C07A5C0B124}"/>
              </a:ext>
            </a:extLst>
          </p:cNvPr>
          <p:cNvPicPr>
            <a:picLocks noChangeAspect="1"/>
          </p:cNvPicPr>
          <p:nvPr/>
        </p:nvPicPr>
        <p:blipFill>
          <a:blip r:embed="rId3"/>
          <a:stretch>
            <a:fillRect/>
          </a:stretch>
        </p:blipFill>
        <p:spPr>
          <a:xfrm>
            <a:off x="4220901" y="4343910"/>
            <a:ext cx="3599635" cy="1565834"/>
          </a:xfrm>
          <a:prstGeom prst="rect">
            <a:avLst/>
          </a:prstGeom>
        </p:spPr>
      </p:pic>
      <p:pic>
        <p:nvPicPr>
          <p:cNvPr id="17" name="Picture 16">
            <a:extLst>
              <a:ext uri="{FF2B5EF4-FFF2-40B4-BE49-F238E27FC236}">
                <a16:creationId xmlns:a16="http://schemas.microsoft.com/office/drawing/2014/main" id="{473F04F1-8C22-40F0-8028-DA5BDBDAAC68}"/>
              </a:ext>
            </a:extLst>
          </p:cNvPr>
          <p:cNvPicPr>
            <a:picLocks noChangeAspect="1"/>
          </p:cNvPicPr>
          <p:nvPr/>
        </p:nvPicPr>
        <p:blipFill>
          <a:blip r:embed="rId4"/>
          <a:stretch>
            <a:fillRect/>
          </a:stretch>
        </p:blipFill>
        <p:spPr>
          <a:xfrm>
            <a:off x="457200" y="664043"/>
            <a:ext cx="3733800" cy="5053901"/>
          </a:xfrm>
          <a:prstGeom prst="rect">
            <a:avLst/>
          </a:prstGeom>
        </p:spPr>
      </p:pic>
      <p:sp>
        <p:nvSpPr>
          <p:cNvPr id="2" name="Title 1"/>
          <p:cNvSpPr>
            <a:spLocks noGrp="1"/>
          </p:cNvSpPr>
          <p:nvPr>
            <p:ph type="title"/>
          </p:nvPr>
        </p:nvSpPr>
        <p:spPr>
          <a:xfrm>
            <a:off x="-352904" y="-136524"/>
            <a:ext cx="8229600" cy="1143000"/>
          </a:xfrm>
        </p:spPr>
        <p:txBody>
          <a:bodyPr/>
          <a:lstStyle/>
          <a:p>
            <a:r>
              <a:rPr lang="en-US" dirty="0"/>
              <a:t>Programming language</a:t>
            </a:r>
          </a:p>
        </p:txBody>
      </p:sp>
      <p:sp>
        <p:nvSpPr>
          <p:cNvPr id="16" name="TextBox 15">
            <a:extLst>
              <a:ext uri="{FF2B5EF4-FFF2-40B4-BE49-F238E27FC236}">
                <a16:creationId xmlns:a16="http://schemas.microsoft.com/office/drawing/2014/main" id="{5E5A58FF-3C6E-41DF-85B8-C95A2238B772}"/>
              </a:ext>
            </a:extLst>
          </p:cNvPr>
          <p:cNvSpPr txBox="1"/>
          <p:nvPr/>
        </p:nvSpPr>
        <p:spPr>
          <a:xfrm>
            <a:off x="4114800" y="916015"/>
            <a:ext cx="494313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Which language? It has become a non-relevant question. </a:t>
            </a:r>
          </a:p>
          <a:p>
            <a:pPr marL="342900" indent="-342900">
              <a:buFont typeface="Arial" panose="020B0604020202020204" pitchFamily="34" charset="0"/>
              <a:buChar char="•"/>
            </a:pPr>
            <a:r>
              <a:rPr lang="en-US" sz="2400" dirty="0"/>
              <a:t>It’s about </a:t>
            </a:r>
            <a:r>
              <a:rPr lang="en-US" sz="2400" dirty="0">
                <a:solidFill>
                  <a:srgbClr val="FF0000"/>
                </a:solidFill>
              </a:rPr>
              <a:t>computing literacy!</a:t>
            </a:r>
            <a:r>
              <a:rPr lang="en-US" sz="2400" dirty="0"/>
              <a:t> Knowing to choose the best tool for your given application! And feeling confident in doing so.</a:t>
            </a:r>
          </a:p>
          <a:p>
            <a:pPr marL="342900" indent="-342900">
              <a:buFont typeface="Arial" panose="020B0604020202020204" pitchFamily="34" charset="0"/>
              <a:buChar char="•"/>
            </a:pPr>
            <a:r>
              <a:rPr lang="en-US" sz="2400" dirty="0"/>
              <a:t>R is strong for data analysis and statistics.</a:t>
            </a:r>
          </a:p>
        </p:txBody>
      </p:sp>
      <p:sp>
        <p:nvSpPr>
          <p:cNvPr id="18" name="Rectangle 17">
            <a:extLst>
              <a:ext uri="{FF2B5EF4-FFF2-40B4-BE49-F238E27FC236}">
                <a16:creationId xmlns:a16="http://schemas.microsoft.com/office/drawing/2014/main" id="{CE3437CD-3825-4BF7-BC0B-F0E3475F1446}"/>
              </a:ext>
            </a:extLst>
          </p:cNvPr>
          <p:cNvSpPr/>
          <p:nvPr/>
        </p:nvSpPr>
        <p:spPr>
          <a:xfrm>
            <a:off x="457200" y="5794661"/>
            <a:ext cx="7086600" cy="615553"/>
          </a:xfrm>
          <a:prstGeom prst="rect">
            <a:avLst/>
          </a:prstGeom>
        </p:spPr>
        <p:txBody>
          <a:bodyPr wrap="square">
            <a:spAutoFit/>
          </a:bodyPr>
          <a:lstStyle/>
          <a:p>
            <a:r>
              <a:rPr lang="en-US" i="1" dirty="0"/>
              <a:t>The IEEE </a:t>
            </a:r>
            <a:r>
              <a:rPr lang="en-US" b="1" i="1" dirty="0"/>
              <a:t>2018</a:t>
            </a:r>
            <a:r>
              <a:rPr lang="en-US" i="1" dirty="0"/>
              <a:t> programming language survey.</a:t>
            </a:r>
          </a:p>
          <a:p>
            <a:r>
              <a:rPr lang="en-US" sz="1600" dirty="0"/>
              <a:t>https://www.eetimes.com/ieee-survey-ranks-programming-languages/</a:t>
            </a:r>
          </a:p>
        </p:txBody>
      </p:sp>
    </p:spTree>
    <p:extLst>
      <p:ext uri="{BB962C8B-B14F-4D97-AF65-F5344CB8AC3E}">
        <p14:creationId xmlns:p14="http://schemas.microsoft.com/office/powerpoint/2010/main" val="332812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715962"/>
          </a:xfrm>
        </p:spPr>
        <p:txBody>
          <a:bodyPr>
            <a:normAutofit fontScale="90000"/>
          </a:bodyPr>
          <a:lstStyle/>
          <a:p>
            <a:r>
              <a:rPr lang="en-US" sz="3600" dirty="0">
                <a:latin typeface="+mn-lt"/>
              </a:rPr>
              <a:t>Exams</a:t>
            </a:r>
            <a:br>
              <a:rPr lang="en-US" sz="3600" dirty="0">
                <a:latin typeface="+mn-lt"/>
              </a:rPr>
            </a:br>
            <a:endParaRPr lang="en-US" sz="2000" dirty="0">
              <a:solidFill>
                <a:srgbClr val="FF0000"/>
              </a:solidFill>
              <a:latin typeface="+mn-lt"/>
            </a:endParaRPr>
          </a:p>
        </p:txBody>
      </p:sp>
      <p:sp>
        <p:nvSpPr>
          <p:cNvPr id="5" name="Slide Number Placeholder 4"/>
          <p:cNvSpPr>
            <a:spLocks noGrp="1"/>
          </p:cNvSpPr>
          <p:nvPr>
            <p:ph type="sldNum" sz="quarter" idx="12"/>
          </p:nvPr>
        </p:nvSpPr>
        <p:spPr/>
        <p:txBody>
          <a:bodyPr/>
          <a:lstStyle/>
          <a:p>
            <a:pPr>
              <a:defRPr/>
            </a:pPr>
            <a:fld id="{4456D340-831A-4F4A-B254-F9CB1909DBDD}" type="slidenum">
              <a:rPr lang="en-US" dirty="0" smtClean="0"/>
              <a:pPr>
                <a:defRPr/>
              </a:pPr>
              <a:t>58</a:t>
            </a:fld>
            <a:endParaRPr lang="en-US" dirty="0"/>
          </a:p>
        </p:txBody>
      </p:sp>
      <p:sp>
        <p:nvSpPr>
          <p:cNvPr id="6" name="Content Placeholder 5">
            <a:extLst>
              <a:ext uri="{FF2B5EF4-FFF2-40B4-BE49-F238E27FC236}">
                <a16:creationId xmlns:a16="http://schemas.microsoft.com/office/drawing/2014/main" id="{73C40A79-52C9-4041-8070-20DF9AF755C4}"/>
              </a:ext>
            </a:extLst>
          </p:cNvPr>
          <p:cNvSpPr>
            <a:spLocks noGrp="1"/>
          </p:cNvSpPr>
          <p:nvPr>
            <p:ph idx="1"/>
          </p:nvPr>
        </p:nvSpPr>
        <p:spPr>
          <a:xfrm>
            <a:off x="1219200" y="1174751"/>
            <a:ext cx="7315200" cy="5181599"/>
          </a:xfrm>
        </p:spPr>
        <p:txBody>
          <a:bodyPr>
            <a:normAutofit/>
          </a:bodyPr>
          <a:lstStyle/>
          <a:p>
            <a:r>
              <a:rPr lang="en-US" dirty="0">
                <a:latin typeface="Franklin Gothic Book" charset="0"/>
                <a:ea typeface="ＭＳ Ｐゴシック" charset="0"/>
              </a:rPr>
              <a:t>4 exams (50 min in CBTF) spaced every 3 - 4 weeks</a:t>
            </a:r>
          </a:p>
          <a:p>
            <a:pPr lvl="1"/>
            <a:r>
              <a:rPr lang="en-US" dirty="0">
                <a:latin typeface="Franklin Gothic Book" charset="0"/>
                <a:ea typeface="ＭＳ Ｐゴシック" charset="0"/>
              </a:rPr>
              <a:t>Check details at CBTF webpage</a:t>
            </a:r>
          </a:p>
          <a:p>
            <a:pPr lvl="1"/>
            <a:r>
              <a:rPr lang="en-US" dirty="0">
                <a:latin typeface="Franklin Gothic Book" charset="0"/>
                <a:ea typeface="ＭＳ Ｐゴシック" charset="0"/>
              </a:rPr>
              <a:t>Formula sheet will be provided (but you need to know when to use it – formula sheet is a reminder and cannot replace careful studying.)</a:t>
            </a:r>
          </a:p>
          <a:p>
            <a:pPr lvl="1"/>
            <a:r>
              <a:rPr lang="en-US" dirty="0">
                <a:latin typeface="Franklin Gothic Book" charset="0"/>
                <a:ea typeface="ＭＳ Ｐゴシック" charset="0"/>
              </a:rPr>
              <a:t>You may drop the lowest of 3 first exams (not the 4</a:t>
            </a:r>
            <a:r>
              <a:rPr lang="en-US" baseline="30000" dirty="0">
                <a:latin typeface="Franklin Gothic Book" charset="0"/>
                <a:ea typeface="ＭＳ Ｐゴシック" charset="0"/>
              </a:rPr>
              <a:t>th</a:t>
            </a:r>
            <a:r>
              <a:rPr lang="en-US" dirty="0">
                <a:latin typeface="Franklin Gothic Book" charset="0"/>
                <a:ea typeface="ＭＳ Ｐゴシック" charset="0"/>
              </a:rPr>
              <a:t>) if you have &lt; 3 absences.</a:t>
            </a:r>
          </a:p>
          <a:p>
            <a:pPr marL="0" indent="0">
              <a:buNone/>
            </a:pPr>
            <a:endParaRPr lang="en-US" dirty="0"/>
          </a:p>
        </p:txBody>
      </p:sp>
      <p:sp>
        <p:nvSpPr>
          <p:cNvPr id="3" name="TextBox 2">
            <a:extLst>
              <a:ext uri="{FF2B5EF4-FFF2-40B4-BE49-F238E27FC236}">
                <a16:creationId xmlns:a16="http://schemas.microsoft.com/office/drawing/2014/main" id="{1E1CD418-A4B7-48E5-969F-972172EDFE00}"/>
              </a:ext>
            </a:extLst>
          </p:cNvPr>
          <p:cNvSpPr txBox="1"/>
          <p:nvPr/>
        </p:nvSpPr>
        <p:spPr>
          <a:xfrm>
            <a:off x="-228600" y="3150690"/>
            <a:ext cx="2133600" cy="461665"/>
          </a:xfrm>
          <a:prstGeom prst="rect">
            <a:avLst/>
          </a:prstGeom>
          <a:solidFill>
            <a:schemeClr val="accent6">
              <a:lumMod val="40000"/>
              <a:lumOff val="60000"/>
            </a:schemeClr>
          </a:solidFill>
          <a:ln>
            <a:solidFill>
              <a:srgbClr val="FF0000"/>
            </a:solidFill>
          </a:ln>
          <a:scene3d>
            <a:camera prst="orthographicFront">
              <a:rot lat="0" lon="0" rev="3600000"/>
            </a:camera>
            <a:lightRig rig="threePt" dir="t"/>
          </a:scene3d>
        </p:spPr>
        <p:txBody>
          <a:bodyPr wrap="square" rtlCol="0">
            <a:spAutoFit/>
          </a:bodyPr>
          <a:lstStyle/>
          <a:p>
            <a:r>
              <a:rPr lang="en-US" sz="2400" dirty="0"/>
              <a:t>Sign up early!</a:t>
            </a:r>
          </a:p>
        </p:txBody>
      </p:sp>
    </p:spTree>
    <p:extLst>
      <p:ext uri="{BB962C8B-B14F-4D97-AF65-F5344CB8AC3E}">
        <p14:creationId xmlns:p14="http://schemas.microsoft.com/office/powerpoint/2010/main" val="34324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A808-9E2D-4BBD-A281-9ED785DCD003}"/>
              </a:ext>
            </a:extLst>
          </p:cNvPr>
          <p:cNvSpPr>
            <a:spLocks noGrp="1"/>
          </p:cNvSpPr>
          <p:nvPr>
            <p:ph type="title"/>
          </p:nvPr>
        </p:nvSpPr>
        <p:spPr>
          <a:xfrm>
            <a:off x="457200" y="76200"/>
            <a:ext cx="8229600" cy="563562"/>
          </a:xfrm>
        </p:spPr>
        <p:txBody>
          <a:bodyPr>
            <a:noAutofit/>
          </a:bodyPr>
          <a:lstStyle/>
          <a:p>
            <a:pPr algn="l"/>
            <a:r>
              <a:rPr lang="en-US" sz="3600" dirty="0"/>
              <a:t>Office hours </a:t>
            </a:r>
          </a:p>
        </p:txBody>
      </p:sp>
      <p:sp>
        <p:nvSpPr>
          <p:cNvPr id="3" name="Date Placeholder 2">
            <a:extLst>
              <a:ext uri="{FF2B5EF4-FFF2-40B4-BE49-F238E27FC236}">
                <a16:creationId xmlns:a16="http://schemas.microsoft.com/office/drawing/2014/main" id="{C0CEE16D-9DCC-4A81-BBD3-8127F0C0B0D7}"/>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EA415C51-33AB-4C13-87D2-DD97EE8A509F}"/>
              </a:ext>
            </a:extLst>
          </p:cNvPr>
          <p:cNvSpPr>
            <a:spLocks noGrp="1"/>
          </p:cNvSpPr>
          <p:nvPr>
            <p:ph type="sldNum" sz="quarter" idx="12"/>
          </p:nvPr>
        </p:nvSpPr>
        <p:spPr/>
        <p:txBody>
          <a:bodyPr/>
          <a:lstStyle/>
          <a:p>
            <a:fld id="{99EB6A80-5F3A-48F8-9A6D-FBAB30EAD4DB}" type="slidenum">
              <a:rPr lang="en-US" dirty="0" smtClean="0"/>
              <a:pPr/>
              <a:t>59</a:t>
            </a:fld>
            <a:endParaRPr lang="en-US" dirty="0"/>
          </a:p>
        </p:txBody>
      </p:sp>
      <p:sp>
        <p:nvSpPr>
          <p:cNvPr id="5" name="TextBox 4">
            <a:extLst>
              <a:ext uri="{FF2B5EF4-FFF2-40B4-BE49-F238E27FC236}">
                <a16:creationId xmlns:a16="http://schemas.microsoft.com/office/drawing/2014/main" id="{1B0D24C1-1CE1-C885-520E-CD285C652389}"/>
              </a:ext>
            </a:extLst>
          </p:cNvPr>
          <p:cNvSpPr txBox="1"/>
          <p:nvPr/>
        </p:nvSpPr>
        <p:spPr>
          <a:xfrm>
            <a:off x="3505200" y="2057400"/>
            <a:ext cx="2590800" cy="461665"/>
          </a:xfrm>
          <a:prstGeom prst="rect">
            <a:avLst/>
          </a:prstGeom>
          <a:noFill/>
        </p:spPr>
        <p:txBody>
          <a:bodyPr wrap="square" rtlCol="0">
            <a:spAutoFit/>
          </a:bodyPr>
          <a:lstStyle/>
          <a:p>
            <a:r>
              <a:rPr lang="en-US" sz="2400" dirty="0">
                <a:solidFill>
                  <a:srgbClr val="0070C0"/>
                </a:solidFill>
              </a:rPr>
              <a:t>Check on Canvas</a:t>
            </a:r>
          </a:p>
        </p:txBody>
      </p:sp>
    </p:spTree>
    <p:extLst>
      <p:ext uri="{BB962C8B-B14F-4D97-AF65-F5344CB8AC3E}">
        <p14:creationId xmlns:p14="http://schemas.microsoft.com/office/powerpoint/2010/main" val="430589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Placeholder 5"/>
          <p:cNvSpPr>
            <a:spLocks noGrp="1"/>
          </p:cNvSpPr>
          <p:nvPr>
            <p:ph type="body" idx="1"/>
          </p:nvPr>
        </p:nvSpPr>
        <p:spPr>
          <a:xfrm>
            <a:off x="722313" y="2386012"/>
            <a:ext cx="6059487" cy="814388"/>
          </a:xfrm>
          <a:noFill/>
          <a:ln>
            <a:solidFill>
              <a:srgbClr val="00B050"/>
            </a:solidFill>
          </a:ln>
        </p:spPr>
        <p:txBody>
          <a:bodyPr>
            <a:normAutofit/>
          </a:bodyPr>
          <a:lstStyle/>
          <a:p>
            <a:r>
              <a:rPr lang="en-US" sz="4400" dirty="0">
                <a:solidFill>
                  <a:srgbClr val="FF0000"/>
                </a:solidFill>
                <a:latin typeface="+mj-lt"/>
                <a:ea typeface="ＭＳ Ｐゴシック" charset="0"/>
              </a:rPr>
              <a:t>Introductions</a:t>
            </a:r>
          </a:p>
        </p:txBody>
      </p:sp>
      <p:sp>
        <p:nvSpPr>
          <p:cNvPr id="5837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7FB6D7-CA19-CF45-BEF1-9AE77756F070}" type="slidenum">
              <a:rPr lang="en-US" sz="1200">
                <a:solidFill>
                  <a:srgbClr val="898989"/>
                </a:solidFill>
                <a:latin typeface="Calibri" charset="0"/>
              </a:rPr>
              <a:pPr eaLnBrk="1" hangingPunct="1"/>
              <a:t>6</a:t>
            </a:fld>
            <a:endParaRPr lang="en-US" sz="1200">
              <a:solidFill>
                <a:srgbClr val="898989"/>
              </a:solidFill>
              <a:latin typeface="Calibri" charset="0"/>
            </a:endParaRPr>
          </a:p>
        </p:txBody>
      </p:sp>
      <p:pic>
        <p:nvPicPr>
          <p:cNvPr id="4" name="Picture 3" descr="A picture containing drawing&#10;&#10;Description automatically generated">
            <a:extLst>
              <a:ext uri="{FF2B5EF4-FFF2-40B4-BE49-F238E27FC236}">
                <a16:creationId xmlns:a16="http://schemas.microsoft.com/office/drawing/2014/main" id="{C90DF5C9-6AEE-4154-BFF1-ADA81CEC9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888" y="3733800"/>
            <a:ext cx="3186112" cy="3186112"/>
          </a:xfrm>
          <a:prstGeom prst="rect">
            <a:avLst/>
          </a:prstGeom>
        </p:spPr>
      </p:pic>
    </p:spTree>
    <p:extLst>
      <p:ext uri="{BB962C8B-B14F-4D97-AF65-F5344CB8AC3E}">
        <p14:creationId xmlns:p14="http://schemas.microsoft.com/office/powerpoint/2010/main" val="3184209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1984-ED73-4D12-877B-8B5E7D47D1DC}"/>
              </a:ext>
            </a:extLst>
          </p:cNvPr>
          <p:cNvSpPr>
            <a:spLocks noGrp="1"/>
          </p:cNvSpPr>
          <p:nvPr>
            <p:ph type="title"/>
          </p:nvPr>
        </p:nvSpPr>
        <p:spPr/>
        <p:txBody>
          <a:bodyPr>
            <a:normAutofit/>
          </a:bodyPr>
          <a:lstStyle/>
          <a:p>
            <a:r>
              <a:rPr lang="en-US" sz="3600" dirty="0"/>
              <a:t>Why we have teams</a:t>
            </a:r>
          </a:p>
        </p:txBody>
      </p:sp>
      <p:sp>
        <p:nvSpPr>
          <p:cNvPr id="3" name="Content Placeholder 2">
            <a:extLst>
              <a:ext uri="{FF2B5EF4-FFF2-40B4-BE49-F238E27FC236}">
                <a16:creationId xmlns:a16="http://schemas.microsoft.com/office/drawing/2014/main" id="{53757C16-9062-4FF7-AF14-E616733F2DB1}"/>
              </a:ext>
            </a:extLst>
          </p:cNvPr>
          <p:cNvSpPr>
            <a:spLocks noGrp="1"/>
          </p:cNvSpPr>
          <p:nvPr>
            <p:ph idx="1"/>
          </p:nvPr>
        </p:nvSpPr>
        <p:spPr>
          <a:xfrm>
            <a:off x="685800" y="1600200"/>
            <a:ext cx="8001000" cy="4525963"/>
          </a:xfrm>
        </p:spPr>
        <p:txBody>
          <a:bodyPr>
            <a:normAutofit fontScale="77500" lnSpcReduction="20000"/>
          </a:bodyPr>
          <a:lstStyle/>
          <a:p>
            <a:r>
              <a:rPr lang="en-US" dirty="0">
                <a:latin typeface="Calisto MT" panose="02040603050505030304" pitchFamily="18" charset="0"/>
              </a:rPr>
              <a:t>Engineers work in teams with other engineers and scientists</a:t>
            </a:r>
          </a:p>
          <a:p>
            <a:r>
              <a:rPr lang="en-US" dirty="0">
                <a:latin typeface="Calisto MT" panose="02040603050505030304" pitchFamily="18" charset="0"/>
              </a:rPr>
              <a:t>Promote helping each other learn and solve problems</a:t>
            </a:r>
          </a:p>
          <a:p>
            <a:pPr marL="457200" lvl="1" indent="0">
              <a:buNone/>
            </a:pPr>
            <a:r>
              <a:rPr lang="en-US" i="1" dirty="0">
                <a:latin typeface="Calisto MT" panose="02040603050505030304" pitchFamily="18" charset="0"/>
              </a:rPr>
              <a:t>As a professional engineer, you won’t have a professor or TA to ask</a:t>
            </a:r>
          </a:p>
          <a:p>
            <a:r>
              <a:rPr lang="en-US" dirty="0">
                <a:latin typeface="Calisto MT" panose="02040603050505030304" pitchFamily="18" charset="0"/>
              </a:rPr>
              <a:t>Create a sense of community </a:t>
            </a:r>
          </a:p>
          <a:p>
            <a:pPr marL="457200" lvl="1" indent="0">
              <a:buNone/>
            </a:pPr>
            <a:r>
              <a:rPr lang="en-US" i="1" dirty="0">
                <a:latin typeface="Calisto MT" panose="02040603050505030304" pitchFamily="18" charset="0"/>
              </a:rPr>
              <a:t>A class is not just a group of strangers sharing a classroom, it becomes a network of peers and colleagues</a:t>
            </a:r>
            <a:endParaRPr lang="en-US" dirty="0">
              <a:latin typeface="Calisto MT" panose="02040603050505030304" pitchFamily="18" charset="0"/>
            </a:endParaRPr>
          </a:p>
          <a:p>
            <a:r>
              <a:rPr lang="en-US" dirty="0">
                <a:latin typeface="Calisto MT" panose="02040603050505030304" pitchFamily="18" charset="0"/>
              </a:rPr>
              <a:t>Encourage engagement through teamwork</a:t>
            </a:r>
          </a:p>
          <a:p>
            <a:pPr marL="457200" lvl="1" indent="0">
              <a:buNone/>
            </a:pPr>
            <a:r>
              <a:rPr lang="en-US" i="1" dirty="0">
                <a:latin typeface="Calisto MT" panose="02040603050505030304" pitchFamily="18" charset="0"/>
              </a:rPr>
              <a:t>Teams interact and work together, instead of just staring at me (from my side and for your benefit, most of my work better happen before and after class, whereas you are engaged during class)</a:t>
            </a:r>
            <a:endParaRPr lang="en-US" dirty="0">
              <a:latin typeface="Calisto MT" panose="02040603050505030304" pitchFamily="18" charset="0"/>
            </a:endParaRPr>
          </a:p>
        </p:txBody>
      </p:sp>
      <p:sp>
        <p:nvSpPr>
          <p:cNvPr id="4" name="Date Placeholder 3">
            <a:extLst>
              <a:ext uri="{FF2B5EF4-FFF2-40B4-BE49-F238E27FC236}">
                <a16:creationId xmlns:a16="http://schemas.microsoft.com/office/drawing/2014/main" id="{99C7951C-3B8C-4283-9A6E-28EECE357A5B}"/>
              </a:ext>
            </a:extLst>
          </p:cNvPr>
          <p:cNvSpPr>
            <a:spLocks noGrp="1"/>
          </p:cNvSpPr>
          <p:nvPr>
            <p:ph type="dt" sz="half" idx="10"/>
          </p:nvPr>
        </p:nvSpPr>
        <p:spPr/>
        <p:txBody>
          <a:bodyPr/>
          <a:lstStyle/>
          <a:p>
            <a:fld id="{6DE4F3BB-6E94-4BF4-81EE-618CE99AD3BC}" type="datetime1">
              <a:rPr lang="en-US" smtClean="0"/>
              <a:pPr/>
              <a:t>8/14/2023</a:t>
            </a:fld>
            <a:endParaRPr lang="en-US"/>
          </a:p>
        </p:txBody>
      </p:sp>
      <p:sp>
        <p:nvSpPr>
          <p:cNvPr id="5" name="Slide Number Placeholder 4">
            <a:extLst>
              <a:ext uri="{FF2B5EF4-FFF2-40B4-BE49-F238E27FC236}">
                <a16:creationId xmlns:a16="http://schemas.microsoft.com/office/drawing/2014/main" id="{B268F61E-355D-4BE2-A261-979F4674B15F}"/>
              </a:ext>
            </a:extLst>
          </p:cNvPr>
          <p:cNvSpPr>
            <a:spLocks noGrp="1"/>
          </p:cNvSpPr>
          <p:nvPr>
            <p:ph type="sldNum" sz="quarter" idx="12"/>
          </p:nvPr>
        </p:nvSpPr>
        <p:spPr/>
        <p:txBody>
          <a:bodyPr/>
          <a:lstStyle/>
          <a:p>
            <a:fld id="{99EB6A80-5F3A-48F8-9A6D-FBAB30EAD4DB}" type="slidenum">
              <a:rPr lang="en-US" dirty="0" smtClean="0"/>
              <a:pPr/>
              <a:t>60</a:t>
            </a:fld>
            <a:endParaRPr lang="en-US" dirty="0"/>
          </a:p>
        </p:txBody>
      </p:sp>
    </p:spTree>
    <p:extLst>
      <p:ext uri="{BB962C8B-B14F-4D97-AF65-F5344CB8AC3E}">
        <p14:creationId xmlns:p14="http://schemas.microsoft.com/office/powerpoint/2010/main" val="2137951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5B9B-AF4F-43FF-A65C-B98002D7C498}"/>
              </a:ext>
            </a:extLst>
          </p:cNvPr>
          <p:cNvSpPr>
            <a:spLocks noGrp="1"/>
          </p:cNvSpPr>
          <p:nvPr>
            <p:ph type="title"/>
          </p:nvPr>
        </p:nvSpPr>
        <p:spPr/>
        <p:txBody>
          <a:bodyPr>
            <a:normAutofit/>
          </a:bodyPr>
          <a:lstStyle/>
          <a:p>
            <a:r>
              <a:rPr lang="en-US" sz="3200" dirty="0"/>
              <a:t>(more) Why teams? (and other class features)</a:t>
            </a:r>
          </a:p>
        </p:txBody>
      </p:sp>
      <p:sp>
        <p:nvSpPr>
          <p:cNvPr id="3" name="Content Placeholder 2">
            <a:extLst>
              <a:ext uri="{FF2B5EF4-FFF2-40B4-BE49-F238E27FC236}">
                <a16:creationId xmlns:a16="http://schemas.microsoft.com/office/drawing/2014/main" id="{77967BD7-AEAD-447C-BC6D-8BE50030C2B9}"/>
              </a:ext>
            </a:extLst>
          </p:cNvPr>
          <p:cNvSpPr>
            <a:spLocks noGrp="1"/>
          </p:cNvSpPr>
          <p:nvPr>
            <p:ph idx="1"/>
          </p:nvPr>
        </p:nvSpPr>
        <p:spPr>
          <a:xfrm>
            <a:off x="436880" y="1166018"/>
            <a:ext cx="8382000" cy="4525963"/>
          </a:xfrm>
        </p:spPr>
        <p:txBody>
          <a:bodyPr>
            <a:normAutofit/>
          </a:bodyPr>
          <a:lstStyle/>
          <a:p>
            <a:pPr marL="0" indent="0">
              <a:buNone/>
            </a:pPr>
            <a:r>
              <a:rPr lang="en-US" sz="1800" dirty="0">
                <a:hlinkClick r:id="rId2"/>
              </a:rPr>
              <a:t>https://ecs.engineering.illinois.edu/career-resources/what-employers-want/</a:t>
            </a:r>
            <a:r>
              <a:rPr lang="en-US" sz="1800" dirty="0"/>
              <a:t> </a:t>
            </a:r>
          </a:p>
        </p:txBody>
      </p:sp>
      <p:sp>
        <p:nvSpPr>
          <p:cNvPr id="4" name="Date Placeholder 3">
            <a:extLst>
              <a:ext uri="{FF2B5EF4-FFF2-40B4-BE49-F238E27FC236}">
                <a16:creationId xmlns:a16="http://schemas.microsoft.com/office/drawing/2014/main" id="{844BE623-FEC8-4134-AC65-07169BBDF327}"/>
              </a:ext>
            </a:extLst>
          </p:cNvPr>
          <p:cNvSpPr>
            <a:spLocks noGrp="1"/>
          </p:cNvSpPr>
          <p:nvPr>
            <p:ph type="dt" sz="half" idx="10"/>
          </p:nvPr>
        </p:nvSpPr>
        <p:spPr/>
        <p:txBody>
          <a:bodyPr/>
          <a:lstStyle/>
          <a:p>
            <a:fld id="{6DE4F3BB-6E94-4BF4-81EE-618CE99AD3BC}" type="datetime1">
              <a:rPr lang="en-US" smtClean="0"/>
              <a:pPr/>
              <a:t>8/14/2023</a:t>
            </a:fld>
            <a:endParaRPr lang="en-US"/>
          </a:p>
        </p:txBody>
      </p:sp>
      <p:sp>
        <p:nvSpPr>
          <p:cNvPr id="5" name="Slide Number Placeholder 4">
            <a:extLst>
              <a:ext uri="{FF2B5EF4-FFF2-40B4-BE49-F238E27FC236}">
                <a16:creationId xmlns:a16="http://schemas.microsoft.com/office/drawing/2014/main" id="{DE30F27F-6284-4F18-8E71-87C77EC9393A}"/>
              </a:ext>
            </a:extLst>
          </p:cNvPr>
          <p:cNvSpPr>
            <a:spLocks noGrp="1"/>
          </p:cNvSpPr>
          <p:nvPr>
            <p:ph type="sldNum" sz="quarter" idx="12"/>
          </p:nvPr>
        </p:nvSpPr>
        <p:spPr/>
        <p:txBody>
          <a:bodyPr/>
          <a:lstStyle/>
          <a:p>
            <a:fld id="{99EB6A80-5F3A-48F8-9A6D-FBAB30EAD4DB}" type="slidenum">
              <a:rPr lang="en-US" dirty="0" smtClean="0"/>
              <a:pPr/>
              <a:t>61</a:t>
            </a:fld>
            <a:endParaRPr lang="en-US" dirty="0"/>
          </a:p>
        </p:txBody>
      </p:sp>
      <p:pic>
        <p:nvPicPr>
          <p:cNvPr id="6" name="Picture 5">
            <a:extLst>
              <a:ext uri="{FF2B5EF4-FFF2-40B4-BE49-F238E27FC236}">
                <a16:creationId xmlns:a16="http://schemas.microsoft.com/office/drawing/2014/main" id="{ABAF305B-7576-4B08-B0E4-0CFCF8857B4B}"/>
              </a:ext>
            </a:extLst>
          </p:cNvPr>
          <p:cNvPicPr>
            <a:picLocks noChangeAspect="1"/>
          </p:cNvPicPr>
          <p:nvPr/>
        </p:nvPicPr>
        <p:blipFill>
          <a:blip r:embed="rId3"/>
          <a:stretch>
            <a:fillRect/>
          </a:stretch>
        </p:blipFill>
        <p:spPr>
          <a:xfrm>
            <a:off x="397025" y="1752600"/>
            <a:ext cx="4170576" cy="4191000"/>
          </a:xfrm>
          <a:prstGeom prst="rect">
            <a:avLst/>
          </a:prstGeom>
        </p:spPr>
      </p:pic>
      <p:pic>
        <p:nvPicPr>
          <p:cNvPr id="7" name="Picture 6">
            <a:extLst>
              <a:ext uri="{FF2B5EF4-FFF2-40B4-BE49-F238E27FC236}">
                <a16:creationId xmlns:a16="http://schemas.microsoft.com/office/drawing/2014/main" id="{CEA41404-107C-4CBF-9059-136FFD9574E8}"/>
              </a:ext>
            </a:extLst>
          </p:cNvPr>
          <p:cNvPicPr>
            <a:picLocks noChangeAspect="1"/>
          </p:cNvPicPr>
          <p:nvPr/>
        </p:nvPicPr>
        <p:blipFill>
          <a:blip r:embed="rId4"/>
          <a:stretch>
            <a:fillRect/>
          </a:stretch>
        </p:blipFill>
        <p:spPr>
          <a:xfrm>
            <a:off x="4627880" y="1600200"/>
            <a:ext cx="4119095" cy="4572000"/>
          </a:xfrm>
          <a:prstGeom prst="rect">
            <a:avLst/>
          </a:prstGeom>
        </p:spPr>
      </p:pic>
    </p:spTree>
    <p:extLst>
      <p:ext uri="{BB962C8B-B14F-4D97-AF65-F5344CB8AC3E}">
        <p14:creationId xmlns:p14="http://schemas.microsoft.com/office/powerpoint/2010/main" val="2444143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FEFC7A-38EA-47B2-9C6C-0F6E5A5059FB}"/>
              </a:ext>
            </a:extLst>
          </p:cNvPr>
          <p:cNvSpPr>
            <a:spLocks noGrp="1"/>
          </p:cNvSpPr>
          <p:nvPr>
            <p:ph type="dt" sz="half" idx="10"/>
          </p:nvPr>
        </p:nvSpPr>
        <p:spPr/>
        <p:txBody>
          <a:bodyPr/>
          <a:lstStyle/>
          <a:p>
            <a:fld id="{8D5F10BD-3847-4D42-BA32-EC90FA42893C}" type="datetime1">
              <a:rPr lang="en-US" smtClean="0"/>
              <a:pPr/>
              <a:t>8/14/2023</a:t>
            </a:fld>
            <a:endParaRPr lang="en-US"/>
          </a:p>
        </p:txBody>
      </p:sp>
      <p:sp>
        <p:nvSpPr>
          <p:cNvPr id="3" name="Slide Number Placeholder 2">
            <a:extLst>
              <a:ext uri="{FF2B5EF4-FFF2-40B4-BE49-F238E27FC236}">
                <a16:creationId xmlns:a16="http://schemas.microsoft.com/office/drawing/2014/main" id="{D45069E4-FCBF-4535-9A45-CF18899F4A88}"/>
              </a:ext>
            </a:extLst>
          </p:cNvPr>
          <p:cNvSpPr>
            <a:spLocks noGrp="1"/>
          </p:cNvSpPr>
          <p:nvPr>
            <p:ph type="sldNum" sz="quarter" idx="12"/>
          </p:nvPr>
        </p:nvSpPr>
        <p:spPr/>
        <p:txBody>
          <a:bodyPr/>
          <a:lstStyle/>
          <a:p>
            <a:fld id="{99EB6A80-5F3A-48F8-9A6D-FBAB30EAD4DB}" type="slidenum">
              <a:rPr lang="en-US" dirty="0" smtClean="0"/>
              <a:pPr/>
              <a:t>62</a:t>
            </a:fld>
            <a:endParaRPr lang="en-US" dirty="0"/>
          </a:p>
        </p:txBody>
      </p:sp>
      <p:sp>
        <p:nvSpPr>
          <p:cNvPr id="4" name="TextBox 3">
            <a:extLst>
              <a:ext uri="{FF2B5EF4-FFF2-40B4-BE49-F238E27FC236}">
                <a16:creationId xmlns:a16="http://schemas.microsoft.com/office/drawing/2014/main" id="{C502762B-2BAC-4A7C-848A-FFA8F16A9A46}"/>
              </a:ext>
            </a:extLst>
          </p:cNvPr>
          <p:cNvSpPr txBox="1"/>
          <p:nvPr/>
        </p:nvSpPr>
        <p:spPr>
          <a:xfrm>
            <a:off x="838200" y="304800"/>
            <a:ext cx="2819400" cy="584775"/>
          </a:xfrm>
          <a:prstGeom prst="rect">
            <a:avLst/>
          </a:prstGeom>
          <a:noFill/>
        </p:spPr>
        <p:txBody>
          <a:bodyPr wrap="square" rtlCol="0">
            <a:spAutoFit/>
          </a:bodyPr>
          <a:lstStyle/>
          <a:p>
            <a:r>
              <a:rPr lang="en-US" sz="3200" dirty="0"/>
              <a:t>Team Roles</a:t>
            </a:r>
          </a:p>
        </p:txBody>
      </p:sp>
      <p:sp>
        <p:nvSpPr>
          <p:cNvPr id="6" name="Rectangle 5">
            <a:extLst>
              <a:ext uri="{FF2B5EF4-FFF2-40B4-BE49-F238E27FC236}">
                <a16:creationId xmlns:a16="http://schemas.microsoft.com/office/drawing/2014/main" id="{F6E32058-BB07-4F6F-A7FD-E5B27B44742C}"/>
              </a:ext>
            </a:extLst>
          </p:cNvPr>
          <p:cNvSpPr/>
          <p:nvPr/>
        </p:nvSpPr>
        <p:spPr>
          <a:xfrm>
            <a:off x="809263" y="1600200"/>
            <a:ext cx="8305800" cy="1480534"/>
          </a:xfrm>
          <a:prstGeom prst="rect">
            <a:avLst/>
          </a:prstGeom>
          <a:ln>
            <a:solidFill>
              <a:schemeClr val="accent1"/>
            </a:solidFill>
          </a:ln>
        </p:spPr>
        <p:txBody>
          <a:bodyPr wrap="square">
            <a:spAutoFit/>
          </a:bodyPr>
          <a:lstStyle/>
          <a:p>
            <a:pPr marL="139700" marR="343535">
              <a:lnSpc>
                <a:spcPct val="115000"/>
              </a:lnSpc>
              <a:spcBef>
                <a:spcPts val="0"/>
              </a:spcBef>
              <a:spcAft>
                <a:spcPts val="0"/>
              </a:spcAft>
            </a:pPr>
            <a:r>
              <a:rPr lang="en-US" sz="2000" u="sng" dirty="0">
                <a:solidFill>
                  <a:srgbClr val="C00000"/>
                </a:solidFill>
                <a:latin typeface="Calisto MT" panose="02040603050505030304" pitchFamily="18" charset="0"/>
                <a:ea typeface="Georgia" panose="02040502050405020303" pitchFamily="18" charset="0"/>
                <a:cs typeface="Georgia" panose="02040502050405020303" pitchFamily="18" charset="0"/>
              </a:rPr>
              <a:t>For class worksheets</a:t>
            </a:r>
            <a:r>
              <a:rPr lang="en-US" sz="2000" dirty="0">
                <a:solidFill>
                  <a:srgbClr val="C00000"/>
                </a:solidFill>
                <a:latin typeface="Calisto MT" panose="02040603050505030304" pitchFamily="18" charset="0"/>
                <a:ea typeface="Georgia" panose="02040502050405020303" pitchFamily="18" charset="0"/>
                <a:cs typeface="Georgia" panose="02040502050405020303" pitchFamily="18" charset="0"/>
              </a:rPr>
              <a:t>:</a:t>
            </a:r>
            <a:endParaRPr lang="en-US" sz="2000" dirty="0">
              <a:solidFill>
                <a:srgbClr val="C00000"/>
              </a:solidFill>
              <a:latin typeface="Calisto MT" panose="02040603050505030304" pitchFamily="18" charset="0"/>
              <a:ea typeface="Calibri" panose="020F0502020204030204" pitchFamily="34" charset="0"/>
              <a:cs typeface="Times New Roman" panose="02020603050405020304" pitchFamily="18" charset="0"/>
            </a:endParaRPr>
          </a:p>
          <a:p>
            <a:pPr marL="139700" marR="343535">
              <a:lnSpc>
                <a:spcPct val="115000"/>
              </a:lnSpc>
              <a:spcBef>
                <a:spcPts val="0"/>
              </a:spcBef>
              <a:spcAft>
                <a:spcPts val="0"/>
              </a:spcAft>
            </a:pPr>
            <a:r>
              <a:rPr lang="en-US" sz="2000" dirty="0">
                <a:latin typeface="Calisto MT" panose="02040603050505030304" pitchFamily="18" charset="0"/>
                <a:ea typeface="Georgia" panose="02040502050405020303" pitchFamily="18" charset="0"/>
                <a:cs typeface="Georgia" panose="02040502050405020303" pitchFamily="18" charset="0"/>
              </a:rPr>
              <a:t>Student X: Leader of the day keeps the team linked, coordinated and working together</a:t>
            </a:r>
            <a:endParaRPr lang="en-US" sz="2000" dirty="0">
              <a:latin typeface="Calisto MT" panose="02040603050505030304" pitchFamily="18" charset="0"/>
              <a:ea typeface="Calibri" panose="020F0502020204030204" pitchFamily="34" charset="0"/>
              <a:cs typeface="Times New Roman" panose="02020603050405020304" pitchFamily="18" charset="0"/>
            </a:endParaRPr>
          </a:p>
          <a:p>
            <a:pPr marL="139700" marR="343535" algn="ctr">
              <a:lnSpc>
                <a:spcPct val="115000"/>
              </a:lnSpc>
              <a:spcBef>
                <a:spcPts val="0"/>
              </a:spcBef>
              <a:spcAft>
                <a:spcPts val="0"/>
              </a:spcAft>
            </a:pPr>
            <a:r>
              <a:rPr lang="en-US" sz="2000" b="1" dirty="0">
                <a:latin typeface="Calisto MT" panose="02040603050505030304" pitchFamily="18" charset="0"/>
              </a:rPr>
              <a:t>All members rotate to the leader role</a:t>
            </a:r>
          </a:p>
        </p:txBody>
      </p:sp>
    </p:spTree>
    <p:extLst>
      <p:ext uri="{BB962C8B-B14F-4D97-AF65-F5344CB8AC3E}">
        <p14:creationId xmlns:p14="http://schemas.microsoft.com/office/powerpoint/2010/main" val="13601120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FEFC7A-38EA-47B2-9C6C-0F6E5A5059FB}"/>
              </a:ext>
            </a:extLst>
          </p:cNvPr>
          <p:cNvSpPr>
            <a:spLocks noGrp="1"/>
          </p:cNvSpPr>
          <p:nvPr>
            <p:ph type="dt" sz="half" idx="10"/>
          </p:nvPr>
        </p:nvSpPr>
        <p:spPr/>
        <p:txBody>
          <a:bodyPr/>
          <a:lstStyle/>
          <a:p>
            <a:fld id="{8D5F10BD-3847-4D42-BA32-EC90FA42893C}" type="datetime1">
              <a:rPr lang="en-US" smtClean="0"/>
              <a:pPr/>
              <a:t>8/14/2023</a:t>
            </a:fld>
            <a:endParaRPr lang="en-US"/>
          </a:p>
        </p:txBody>
      </p:sp>
      <p:sp>
        <p:nvSpPr>
          <p:cNvPr id="3" name="Slide Number Placeholder 2">
            <a:extLst>
              <a:ext uri="{FF2B5EF4-FFF2-40B4-BE49-F238E27FC236}">
                <a16:creationId xmlns:a16="http://schemas.microsoft.com/office/drawing/2014/main" id="{D45069E4-FCBF-4535-9A45-CF18899F4A88}"/>
              </a:ext>
            </a:extLst>
          </p:cNvPr>
          <p:cNvSpPr>
            <a:spLocks noGrp="1"/>
          </p:cNvSpPr>
          <p:nvPr>
            <p:ph type="sldNum" sz="quarter" idx="12"/>
          </p:nvPr>
        </p:nvSpPr>
        <p:spPr/>
        <p:txBody>
          <a:bodyPr/>
          <a:lstStyle/>
          <a:p>
            <a:fld id="{99EB6A80-5F3A-48F8-9A6D-FBAB30EAD4DB}" type="slidenum">
              <a:rPr lang="en-US" dirty="0" smtClean="0"/>
              <a:pPr/>
              <a:t>63</a:t>
            </a:fld>
            <a:endParaRPr lang="en-US" dirty="0"/>
          </a:p>
        </p:txBody>
      </p:sp>
      <p:sp>
        <p:nvSpPr>
          <p:cNvPr id="4" name="TextBox 3">
            <a:extLst>
              <a:ext uri="{FF2B5EF4-FFF2-40B4-BE49-F238E27FC236}">
                <a16:creationId xmlns:a16="http://schemas.microsoft.com/office/drawing/2014/main" id="{C502762B-2BAC-4A7C-848A-FFA8F16A9A46}"/>
              </a:ext>
            </a:extLst>
          </p:cNvPr>
          <p:cNvSpPr txBox="1"/>
          <p:nvPr/>
        </p:nvSpPr>
        <p:spPr>
          <a:xfrm>
            <a:off x="838200" y="304800"/>
            <a:ext cx="2819400" cy="584775"/>
          </a:xfrm>
          <a:prstGeom prst="rect">
            <a:avLst/>
          </a:prstGeom>
          <a:noFill/>
        </p:spPr>
        <p:txBody>
          <a:bodyPr wrap="square" rtlCol="0">
            <a:spAutoFit/>
          </a:bodyPr>
          <a:lstStyle/>
          <a:p>
            <a:r>
              <a:rPr lang="en-US" sz="3200" dirty="0"/>
              <a:t>Team Roles</a:t>
            </a:r>
          </a:p>
        </p:txBody>
      </p:sp>
      <p:sp>
        <p:nvSpPr>
          <p:cNvPr id="5" name="Rectangle 4">
            <a:extLst>
              <a:ext uri="{FF2B5EF4-FFF2-40B4-BE49-F238E27FC236}">
                <a16:creationId xmlns:a16="http://schemas.microsoft.com/office/drawing/2014/main" id="{951C89F5-B2F6-4347-BF67-3C99922E421B}"/>
              </a:ext>
            </a:extLst>
          </p:cNvPr>
          <p:cNvSpPr/>
          <p:nvPr/>
        </p:nvSpPr>
        <p:spPr>
          <a:xfrm>
            <a:off x="539187" y="1295400"/>
            <a:ext cx="8610600" cy="5022401"/>
          </a:xfrm>
          <a:prstGeom prst="rect">
            <a:avLst/>
          </a:prstGeom>
          <a:ln>
            <a:solidFill>
              <a:schemeClr val="accent1"/>
            </a:solidFill>
          </a:ln>
        </p:spPr>
        <p:txBody>
          <a:bodyPr wrap="square">
            <a:spAutoFit/>
          </a:bodyPr>
          <a:lstStyle/>
          <a:p>
            <a:pPr marL="139700" marR="343535">
              <a:lnSpc>
                <a:spcPct val="115000"/>
              </a:lnSpc>
              <a:spcBef>
                <a:spcPts val="0"/>
              </a:spcBef>
              <a:spcAft>
                <a:spcPts val="0"/>
              </a:spcAft>
            </a:pPr>
            <a:r>
              <a:rPr lang="en-US" sz="2000" u="sng" dirty="0">
                <a:solidFill>
                  <a:srgbClr val="C00000"/>
                </a:solidFill>
                <a:latin typeface="Georgia" panose="02040502050405020303" pitchFamily="18" charset="0"/>
                <a:ea typeface="Georgia" panose="02040502050405020303" pitchFamily="18" charset="0"/>
                <a:cs typeface="Georgia" panose="02040502050405020303" pitchFamily="18" charset="0"/>
              </a:rPr>
              <a:t>For team project</a:t>
            </a:r>
            <a:r>
              <a:rPr lang="en-US" sz="2000" dirty="0">
                <a:solidFill>
                  <a:srgbClr val="C00000"/>
                </a:solidFill>
                <a:latin typeface="Georgia" panose="02040502050405020303" pitchFamily="18" charset="0"/>
                <a:ea typeface="Georgia" panose="02040502050405020303" pitchFamily="18" charset="0"/>
                <a:cs typeface="Georgia" panose="02040502050405020303" pitchFamily="18" charset="0"/>
              </a:rPr>
              <a:t>: Rotate roles for each project part</a:t>
            </a:r>
            <a:endParaRPr lang="en-US" sz="2000"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marL="139700" marR="343535">
              <a:lnSpc>
                <a:spcPct val="115000"/>
              </a:lnSpc>
              <a:spcBef>
                <a:spcPts val="0"/>
              </a:spcBef>
              <a:spcAft>
                <a:spcPts val="0"/>
              </a:spcAft>
            </a:pPr>
            <a:r>
              <a:rPr lang="en-US" sz="2000" dirty="0">
                <a:latin typeface="Georgia" panose="02040502050405020303" pitchFamily="18" charset="0"/>
                <a:ea typeface="Georgia" panose="02040502050405020303" pitchFamily="18" charset="0"/>
                <a:cs typeface="Georgia" panose="02040502050405020303" pitchFamily="18" charset="0"/>
              </a:rPr>
              <a:t>Student 1: </a:t>
            </a:r>
            <a:r>
              <a:rPr lang="en-US" sz="2000" i="1" dirty="0">
                <a:latin typeface="Georgia" panose="02040502050405020303" pitchFamily="18" charset="0"/>
                <a:ea typeface="Georgia" panose="02040502050405020303" pitchFamily="18" charset="0"/>
                <a:cs typeface="Georgia" panose="02040502050405020303" pitchFamily="18" charset="0"/>
              </a:rPr>
              <a:t>Communications officer </a:t>
            </a:r>
            <a:r>
              <a:rPr lang="en-US" sz="2000" dirty="0">
                <a:latin typeface="Georgia" panose="02040502050405020303" pitchFamily="18" charset="0"/>
                <a:ea typeface="Georgia" panose="02040502050405020303" pitchFamily="18" charset="0"/>
                <a:cs typeface="Georgia" panose="02040502050405020303" pitchFamily="18" charset="0"/>
              </a:rPr>
              <a:t>(but do not forget to cc all teammates in communications with teaching team).</a:t>
            </a:r>
          </a:p>
          <a:p>
            <a:pPr marL="139700" marR="343535">
              <a:lnSpc>
                <a:spcPct val="115000"/>
              </a:lnSpc>
              <a:spcBef>
                <a:spcPts val="0"/>
              </a:spcBef>
              <a:spcAft>
                <a:spcPts val="0"/>
              </a:spcAft>
            </a:pPr>
            <a:r>
              <a:rPr lang="en-US" sz="2000" dirty="0">
                <a:latin typeface="Georgia" panose="02040502050405020303" pitchFamily="18" charset="0"/>
                <a:ea typeface="Georgia" panose="02040502050405020303" pitchFamily="18" charset="0"/>
                <a:cs typeface="Georgia" panose="02040502050405020303" pitchFamily="18" charset="0"/>
              </a:rPr>
              <a:t>Student 2: </a:t>
            </a:r>
            <a:r>
              <a:rPr lang="en-US" sz="2000" i="1" dirty="0">
                <a:latin typeface="Georgia" panose="02040502050405020303" pitchFamily="18" charset="0"/>
                <a:ea typeface="Georgia" panose="02040502050405020303" pitchFamily="18" charset="0"/>
                <a:cs typeface="Georgia" panose="02040502050405020303" pitchFamily="18" charset="0"/>
              </a:rPr>
              <a:t>Scheduler</a:t>
            </a:r>
            <a:r>
              <a:rPr lang="en-US" sz="2000" dirty="0">
                <a:latin typeface="Georgia" panose="02040502050405020303" pitchFamily="18" charset="0"/>
                <a:ea typeface="Georgia" panose="02040502050405020303" pitchFamily="18" charset="0"/>
                <a:cs typeface="Georgia" panose="02040502050405020303" pitchFamily="18" charset="0"/>
              </a:rPr>
              <a:t> (creates communication channel, schedules meetings – reserves space or creates virtual meetings).</a:t>
            </a:r>
          </a:p>
          <a:p>
            <a:pPr marL="139700" marR="343535">
              <a:lnSpc>
                <a:spcPct val="115000"/>
              </a:lnSpc>
              <a:spcBef>
                <a:spcPts val="0"/>
              </a:spcBef>
              <a:spcAft>
                <a:spcPts val="0"/>
              </a:spcAft>
            </a:pPr>
            <a:r>
              <a:rPr lang="en-US" sz="2000" dirty="0">
                <a:latin typeface="Georgia" panose="02040502050405020303" pitchFamily="18" charset="0"/>
                <a:ea typeface="Georgia" panose="02040502050405020303" pitchFamily="18" charset="0"/>
                <a:cs typeface="Georgia" panose="02040502050405020303" pitchFamily="18" charset="0"/>
              </a:rPr>
              <a:t>Student 3: </a:t>
            </a:r>
            <a:r>
              <a:rPr lang="en-US" sz="2000" i="1" dirty="0">
                <a:latin typeface="Georgia" panose="02040502050405020303" pitchFamily="18" charset="0"/>
                <a:ea typeface="Georgia" panose="02040502050405020303" pitchFamily="18" charset="0"/>
                <a:cs typeface="Georgia" panose="02040502050405020303" pitchFamily="18" charset="0"/>
              </a:rPr>
              <a:t>Manager</a:t>
            </a:r>
            <a:r>
              <a:rPr lang="en-US" sz="2000" dirty="0">
                <a:latin typeface="Georgia" panose="02040502050405020303" pitchFamily="18" charset="0"/>
                <a:ea typeface="Georgia" panose="02040502050405020303" pitchFamily="18" charset="0"/>
                <a:cs typeface="Georgia" panose="02040502050405020303" pitchFamily="18" charset="0"/>
              </a:rPr>
              <a:t> (coordinates team to develop timeline, division of labor, contributes their part while overseeing timely submissions by others.)</a:t>
            </a:r>
          </a:p>
          <a:p>
            <a:pPr marL="139700" marR="343535">
              <a:lnSpc>
                <a:spcPct val="115000"/>
              </a:lnSpc>
              <a:spcBef>
                <a:spcPts val="0"/>
              </a:spcBef>
              <a:spcAft>
                <a:spcPts val="0"/>
              </a:spcAft>
            </a:pPr>
            <a:r>
              <a:rPr lang="en-US" sz="2000" dirty="0">
                <a:latin typeface="Georgia" panose="02040502050405020303" pitchFamily="18" charset="0"/>
                <a:ea typeface="Georgia" panose="02040502050405020303" pitchFamily="18" charset="0"/>
                <a:cs typeface="Georgia" panose="02040502050405020303" pitchFamily="18" charset="0"/>
              </a:rPr>
              <a:t>Student 4: </a:t>
            </a:r>
            <a:r>
              <a:rPr lang="en-US" sz="2000" i="1" dirty="0">
                <a:latin typeface="Georgia" panose="02040502050405020303" pitchFamily="18" charset="0"/>
                <a:ea typeface="Georgia" panose="02040502050405020303" pitchFamily="18" charset="0"/>
                <a:cs typeface="Georgia" panose="02040502050405020303" pitchFamily="18" charset="0"/>
              </a:rPr>
              <a:t>Integrator</a:t>
            </a:r>
            <a:r>
              <a:rPr lang="en-US" sz="2000" dirty="0">
                <a:latin typeface="Georgia" panose="02040502050405020303" pitchFamily="18" charset="0"/>
                <a:ea typeface="Georgia" panose="02040502050405020303" pitchFamily="18" charset="0"/>
                <a:cs typeface="Georgia" panose="02040502050405020303" pitchFamily="18" charset="0"/>
              </a:rPr>
              <a:t> of individual contributions into a single report.</a:t>
            </a:r>
          </a:p>
          <a:p>
            <a:pPr marL="139700" marR="343535">
              <a:lnSpc>
                <a:spcPct val="115000"/>
              </a:lnSpc>
              <a:spcBef>
                <a:spcPts val="0"/>
              </a:spcBef>
              <a:spcAft>
                <a:spcPts val="0"/>
              </a:spcAft>
            </a:pPr>
            <a:r>
              <a:rPr lang="en-US" sz="2000" dirty="0">
                <a:latin typeface="Georgia" panose="02040502050405020303" pitchFamily="18" charset="0"/>
                <a:ea typeface="Georgia" panose="02040502050405020303" pitchFamily="18" charset="0"/>
                <a:cs typeface="Georgia" panose="02040502050405020303" pitchFamily="18" charset="0"/>
              </a:rPr>
              <a:t>Student 5: </a:t>
            </a:r>
            <a:r>
              <a:rPr lang="en-US" sz="2000" i="1" dirty="0">
                <a:latin typeface="Georgia" panose="02040502050405020303" pitchFamily="18" charset="0"/>
                <a:ea typeface="Georgia" panose="02040502050405020303" pitchFamily="18" charset="0"/>
                <a:cs typeface="Georgia" panose="02040502050405020303" pitchFamily="18" charset="0"/>
              </a:rPr>
              <a:t>Quality checker </a:t>
            </a:r>
            <a:r>
              <a:rPr lang="en-US" sz="2000" dirty="0">
                <a:latin typeface="Georgia" panose="02040502050405020303" pitchFamily="18" charset="0"/>
                <a:ea typeface="Georgia" panose="02040502050405020303" pitchFamily="18" charset="0"/>
                <a:cs typeface="Georgia" panose="02040502050405020303" pitchFamily="18" charset="0"/>
              </a:rPr>
              <a:t>(correctness, format, clarity, organization). In 4 member teams, role can be assumed by communications officer).</a:t>
            </a:r>
          </a:p>
          <a:p>
            <a:pPr marL="139700" marR="343535">
              <a:lnSpc>
                <a:spcPct val="115000"/>
              </a:lnSpc>
              <a:spcBef>
                <a:spcPts val="0"/>
              </a:spcBef>
              <a:spcAft>
                <a:spcPts val="0"/>
              </a:spcAft>
            </a:pPr>
            <a:r>
              <a:rPr lang="en-US" sz="2000" dirty="0">
                <a:latin typeface="Georgia" panose="02040502050405020303" pitchFamily="18" charset="0"/>
                <a:ea typeface="Georgia" panose="02040502050405020303" pitchFamily="18" charset="0"/>
                <a:cs typeface="Georgia" panose="02040502050405020303" pitchFamily="18" charset="0"/>
              </a:rPr>
              <a:t>Each team member works on their role while contributing their fair share to the analysis and writing. </a:t>
            </a:r>
          </a:p>
          <a:p>
            <a:pPr marL="139700" marR="343535">
              <a:lnSpc>
                <a:spcPct val="115000"/>
              </a:lnSpc>
              <a:spcBef>
                <a:spcPts val="0"/>
              </a:spcBef>
              <a:spcAft>
                <a:spcPts val="0"/>
              </a:spcAft>
            </a:pPr>
            <a:r>
              <a:rPr lang="en-US" sz="2000" b="1" dirty="0">
                <a:latin typeface="Georgia" panose="02040502050405020303" pitchFamily="18" charset="0"/>
              </a:rPr>
              <a:t>Members must be involved in ALL parts of the project!</a:t>
            </a:r>
            <a:endParaRPr lang="en-US" sz="2000" b="1" dirty="0"/>
          </a:p>
        </p:txBody>
      </p:sp>
    </p:spTree>
    <p:extLst>
      <p:ext uri="{BB962C8B-B14F-4D97-AF65-F5344CB8AC3E}">
        <p14:creationId xmlns:p14="http://schemas.microsoft.com/office/powerpoint/2010/main" val="3835628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67D4-115E-4643-AD8A-A6C34C349D58}"/>
              </a:ext>
            </a:extLst>
          </p:cNvPr>
          <p:cNvSpPr>
            <a:spLocks noGrp="1"/>
          </p:cNvSpPr>
          <p:nvPr>
            <p:ph type="title"/>
          </p:nvPr>
        </p:nvSpPr>
        <p:spPr>
          <a:xfrm>
            <a:off x="457200" y="274638"/>
            <a:ext cx="8229600" cy="792162"/>
          </a:xfrm>
        </p:spPr>
        <p:txBody>
          <a:bodyPr>
            <a:normAutofit/>
          </a:bodyPr>
          <a:lstStyle/>
          <a:p>
            <a:r>
              <a:rPr lang="en-US" sz="3600" dirty="0"/>
              <a:t>Grade weights</a:t>
            </a:r>
          </a:p>
        </p:txBody>
      </p:sp>
      <p:sp>
        <p:nvSpPr>
          <p:cNvPr id="3" name="Content Placeholder 2">
            <a:extLst>
              <a:ext uri="{FF2B5EF4-FFF2-40B4-BE49-F238E27FC236}">
                <a16:creationId xmlns:a16="http://schemas.microsoft.com/office/drawing/2014/main" id="{28079F27-7391-42D4-898A-D274DF7B654A}"/>
              </a:ext>
            </a:extLst>
          </p:cNvPr>
          <p:cNvSpPr>
            <a:spLocks noGrp="1"/>
          </p:cNvSpPr>
          <p:nvPr>
            <p:ph idx="1"/>
          </p:nvPr>
        </p:nvSpPr>
        <p:spPr>
          <a:xfrm>
            <a:off x="685800" y="1295400"/>
            <a:ext cx="8229600" cy="4754563"/>
          </a:xfrm>
        </p:spPr>
        <p:txBody>
          <a:bodyPr>
            <a:noAutofit/>
          </a:bodyPr>
          <a:lstStyle/>
          <a:p>
            <a:r>
              <a:rPr lang="en-US" sz="2400" dirty="0">
                <a:latin typeface="Calisto MT" panose="02040603050505030304" pitchFamily="18" charset="0"/>
              </a:rPr>
              <a:t>Pre-lecture Checkpoints                                              	5% </a:t>
            </a:r>
          </a:p>
          <a:p>
            <a:r>
              <a:rPr lang="en-US" sz="2400" dirty="0">
                <a:latin typeface="Calisto MT" panose="02040603050505030304" pitchFamily="18" charset="0"/>
              </a:rPr>
              <a:t>Participation grade: </a:t>
            </a:r>
          </a:p>
          <a:p>
            <a:pPr marL="457200" lvl="1" indent="0">
              <a:buNone/>
            </a:pPr>
            <a:r>
              <a:rPr lang="en-US" sz="2400" dirty="0">
                <a:latin typeface="Calisto MT" panose="02040603050505030304" pitchFamily="18" charset="0"/>
              </a:rPr>
              <a:t>Class Worksheet/Class google form			5%</a:t>
            </a:r>
          </a:p>
          <a:p>
            <a:r>
              <a:rPr lang="en-US" sz="2400" dirty="0">
                <a:latin typeface="Calisto MT" panose="02040603050505030304" pitchFamily="18" charset="0"/>
              </a:rPr>
              <a:t>Weekly Homework					20%</a:t>
            </a:r>
          </a:p>
          <a:p>
            <a:r>
              <a:rPr lang="en-US" sz="2400" dirty="0">
                <a:latin typeface="Calisto MT" panose="02040603050505030304" pitchFamily="18" charset="0"/>
              </a:rPr>
              <a:t>Team Project						25%</a:t>
            </a:r>
          </a:p>
          <a:p>
            <a:r>
              <a:rPr lang="en-US" sz="2400" dirty="0">
                <a:latin typeface="Calisto MT" panose="02040603050505030304" pitchFamily="18" charset="0"/>
              </a:rPr>
              <a:t>4 exams</a:t>
            </a:r>
          </a:p>
          <a:p>
            <a:pPr marL="0" indent="0">
              <a:buNone/>
            </a:pPr>
            <a:r>
              <a:rPr lang="en-US" sz="2400" dirty="0">
                <a:latin typeface="Calisto MT" panose="02040603050505030304" pitchFamily="18" charset="0"/>
              </a:rPr>
              <a:t>	(worst of first three dropped, if you qualify)                	45% </a:t>
            </a:r>
          </a:p>
        </p:txBody>
      </p:sp>
      <p:sp>
        <p:nvSpPr>
          <p:cNvPr id="4" name="Date Placeholder 3">
            <a:extLst>
              <a:ext uri="{FF2B5EF4-FFF2-40B4-BE49-F238E27FC236}">
                <a16:creationId xmlns:a16="http://schemas.microsoft.com/office/drawing/2014/main" id="{4C7CB2E2-98AF-435E-88A3-F2ACCF02111E}"/>
              </a:ext>
            </a:extLst>
          </p:cNvPr>
          <p:cNvSpPr>
            <a:spLocks noGrp="1"/>
          </p:cNvSpPr>
          <p:nvPr>
            <p:ph type="dt" sz="half" idx="10"/>
          </p:nvPr>
        </p:nvSpPr>
        <p:spPr/>
        <p:txBody>
          <a:bodyPr/>
          <a:lstStyle/>
          <a:p>
            <a:fld id="{6DE4F3BB-6E94-4BF4-81EE-618CE99AD3BC}" type="datetime1">
              <a:rPr lang="en-US" smtClean="0"/>
              <a:pPr/>
              <a:t>8/14/2023</a:t>
            </a:fld>
            <a:endParaRPr lang="en-US"/>
          </a:p>
        </p:txBody>
      </p:sp>
      <p:sp>
        <p:nvSpPr>
          <p:cNvPr id="5" name="Slide Number Placeholder 4">
            <a:extLst>
              <a:ext uri="{FF2B5EF4-FFF2-40B4-BE49-F238E27FC236}">
                <a16:creationId xmlns:a16="http://schemas.microsoft.com/office/drawing/2014/main" id="{F69A78A7-E917-4C80-9D8E-4E3B3E0DF0DE}"/>
              </a:ext>
            </a:extLst>
          </p:cNvPr>
          <p:cNvSpPr>
            <a:spLocks noGrp="1"/>
          </p:cNvSpPr>
          <p:nvPr>
            <p:ph type="sldNum" sz="quarter" idx="12"/>
          </p:nvPr>
        </p:nvSpPr>
        <p:spPr/>
        <p:txBody>
          <a:bodyPr/>
          <a:lstStyle/>
          <a:p>
            <a:fld id="{99EB6A80-5F3A-48F8-9A6D-FBAB30EAD4DB}" type="slidenum">
              <a:rPr lang="en-US" dirty="0" smtClean="0"/>
              <a:pPr/>
              <a:t>64</a:t>
            </a:fld>
            <a:endParaRPr lang="en-US" dirty="0"/>
          </a:p>
        </p:txBody>
      </p:sp>
      <p:graphicFrame>
        <p:nvGraphicFramePr>
          <p:cNvPr id="6" name="Table 5">
            <a:extLst>
              <a:ext uri="{FF2B5EF4-FFF2-40B4-BE49-F238E27FC236}">
                <a16:creationId xmlns:a16="http://schemas.microsoft.com/office/drawing/2014/main" id="{C861BD17-8BE6-4B25-B3AE-1C300451098E}"/>
              </a:ext>
            </a:extLst>
          </p:cNvPr>
          <p:cNvGraphicFramePr>
            <a:graphicFrameLocks noGrp="1"/>
          </p:cNvGraphicFramePr>
          <p:nvPr>
            <p:extLst>
              <p:ext uri="{D42A27DB-BD31-4B8C-83A1-F6EECF244321}">
                <p14:modId xmlns:p14="http://schemas.microsoft.com/office/powerpoint/2010/main" val="563070013"/>
              </p:ext>
            </p:extLst>
          </p:nvPr>
        </p:nvGraphicFramePr>
        <p:xfrm>
          <a:off x="152400" y="5353812"/>
          <a:ext cx="8763005" cy="854331"/>
        </p:xfrm>
        <a:graphic>
          <a:graphicData uri="http://schemas.openxmlformats.org/drawingml/2006/table">
            <a:tbl>
              <a:tblPr>
                <a:tableStyleId>{5C22544A-7EE6-4342-B048-85BDC9FD1C3A}</a:tableStyleId>
              </a:tblPr>
              <a:tblGrid>
                <a:gridCol w="990600">
                  <a:extLst>
                    <a:ext uri="{9D8B030D-6E8A-4147-A177-3AD203B41FA5}">
                      <a16:colId xmlns:a16="http://schemas.microsoft.com/office/drawing/2014/main" val="2869808229"/>
                    </a:ext>
                  </a:extLst>
                </a:gridCol>
                <a:gridCol w="496481">
                  <a:extLst>
                    <a:ext uri="{9D8B030D-6E8A-4147-A177-3AD203B41FA5}">
                      <a16:colId xmlns:a16="http://schemas.microsoft.com/office/drawing/2014/main" val="1865605544"/>
                    </a:ext>
                  </a:extLst>
                </a:gridCol>
                <a:gridCol w="606327">
                  <a:extLst>
                    <a:ext uri="{9D8B030D-6E8A-4147-A177-3AD203B41FA5}">
                      <a16:colId xmlns:a16="http://schemas.microsoft.com/office/drawing/2014/main" val="2492379836"/>
                    </a:ext>
                  </a:extLst>
                </a:gridCol>
                <a:gridCol w="606327">
                  <a:extLst>
                    <a:ext uri="{9D8B030D-6E8A-4147-A177-3AD203B41FA5}">
                      <a16:colId xmlns:a16="http://schemas.microsoft.com/office/drawing/2014/main" val="2598653582"/>
                    </a:ext>
                  </a:extLst>
                </a:gridCol>
                <a:gridCol w="606327">
                  <a:extLst>
                    <a:ext uri="{9D8B030D-6E8A-4147-A177-3AD203B41FA5}">
                      <a16:colId xmlns:a16="http://schemas.microsoft.com/office/drawing/2014/main" val="805851543"/>
                    </a:ext>
                  </a:extLst>
                </a:gridCol>
                <a:gridCol w="606327">
                  <a:extLst>
                    <a:ext uri="{9D8B030D-6E8A-4147-A177-3AD203B41FA5}">
                      <a16:colId xmlns:a16="http://schemas.microsoft.com/office/drawing/2014/main" val="2556905298"/>
                    </a:ext>
                  </a:extLst>
                </a:gridCol>
                <a:gridCol w="606327">
                  <a:extLst>
                    <a:ext uri="{9D8B030D-6E8A-4147-A177-3AD203B41FA5}">
                      <a16:colId xmlns:a16="http://schemas.microsoft.com/office/drawing/2014/main" val="1628464185"/>
                    </a:ext>
                  </a:extLst>
                </a:gridCol>
                <a:gridCol w="606327">
                  <a:extLst>
                    <a:ext uri="{9D8B030D-6E8A-4147-A177-3AD203B41FA5}">
                      <a16:colId xmlns:a16="http://schemas.microsoft.com/office/drawing/2014/main" val="1943403057"/>
                    </a:ext>
                  </a:extLst>
                </a:gridCol>
                <a:gridCol w="606327">
                  <a:extLst>
                    <a:ext uri="{9D8B030D-6E8A-4147-A177-3AD203B41FA5}">
                      <a16:colId xmlns:a16="http://schemas.microsoft.com/office/drawing/2014/main" val="4088420845"/>
                    </a:ext>
                  </a:extLst>
                </a:gridCol>
                <a:gridCol w="606327">
                  <a:extLst>
                    <a:ext uri="{9D8B030D-6E8A-4147-A177-3AD203B41FA5}">
                      <a16:colId xmlns:a16="http://schemas.microsoft.com/office/drawing/2014/main" val="1891050907"/>
                    </a:ext>
                  </a:extLst>
                </a:gridCol>
                <a:gridCol w="606327">
                  <a:extLst>
                    <a:ext uri="{9D8B030D-6E8A-4147-A177-3AD203B41FA5}">
                      <a16:colId xmlns:a16="http://schemas.microsoft.com/office/drawing/2014/main" val="2914515468"/>
                    </a:ext>
                  </a:extLst>
                </a:gridCol>
                <a:gridCol w="606327">
                  <a:extLst>
                    <a:ext uri="{9D8B030D-6E8A-4147-A177-3AD203B41FA5}">
                      <a16:colId xmlns:a16="http://schemas.microsoft.com/office/drawing/2014/main" val="2308875351"/>
                    </a:ext>
                  </a:extLst>
                </a:gridCol>
                <a:gridCol w="606327">
                  <a:extLst>
                    <a:ext uri="{9D8B030D-6E8A-4147-A177-3AD203B41FA5}">
                      <a16:colId xmlns:a16="http://schemas.microsoft.com/office/drawing/2014/main" val="2564415972"/>
                    </a:ext>
                  </a:extLst>
                </a:gridCol>
                <a:gridCol w="606327">
                  <a:extLst>
                    <a:ext uri="{9D8B030D-6E8A-4147-A177-3AD203B41FA5}">
                      <a16:colId xmlns:a16="http://schemas.microsoft.com/office/drawing/2014/main" val="4281220119"/>
                    </a:ext>
                  </a:extLst>
                </a:gridCol>
              </a:tblGrid>
              <a:tr h="381000">
                <a:tc>
                  <a:txBody>
                    <a:bodyPr/>
                    <a:lstStyle/>
                    <a:p>
                      <a:pPr marL="0" marR="0">
                        <a:lnSpc>
                          <a:spcPct val="115000"/>
                        </a:lnSpc>
                        <a:spcBef>
                          <a:spcPts val="0"/>
                        </a:spcBef>
                        <a:spcAft>
                          <a:spcPts val="0"/>
                        </a:spcAft>
                      </a:pPr>
                      <a:r>
                        <a:rPr lang="en-US" sz="1600" dirty="0">
                          <a:effectLst/>
                        </a:rPr>
                        <a:t>Grade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F</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366727"/>
                  </a:ext>
                </a:extLst>
              </a:tr>
              <a:tr h="473331">
                <a:tc>
                  <a:txBody>
                    <a:bodyPr/>
                    <a:lstStyle/>
                    <a:p>
                      <a:pPr marL="0" marR="0">
                        <a:lnSpc>
                          <a:spcPct val="115000"/>
                        </a:lnSpc>
                        <a:spcBef>
                          <a:spcPts val="0"/>
                        </a:spcBef>
                        <a:spcAft>
                          <a:spcPts val="0"/>
                        </a:spcAft>
                      </a:pPr>
                      <a:r>
                        <a:rPr lang="en-US" sz="1600" dirty="0" err="1">
                          <a:effectLst/>
                        </a:rPr>
                        <a:t>Cutpoint</a:t>
                      </a:r>
                      <a:endParaRPr lang="en-US" sz="1600" dirty="0" err="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&gt;97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&gt;93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&gt;89</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&gt;85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&gt;81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&gt;77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&gt;73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&gt;69</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&gt;65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&gt;61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&gt;57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&gt;50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&lt;50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857168"/>
                  </a:ext>
                </a:extLst>
              </a:tr>
            </a:tbl>
          </a:graphicData>
        </a:graphic>
      </p:graphicFrame>
    </p:spTree>
    <p:extLst>
      <p:ext uri="{BB962C8B-B14F-4D97-AF65-F5344CB8AC3E}">
        <p14:creationId xmlns:p14="http://schemas.microsoft.com/office/powerpoint/2010/main" val="18725343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 approach to teaching probability and statistics</a:t>
            </a:r>
          </a:p>
        </p:txBody>
      </p:sp>
      <p:sp>
        <p:nvSpPr>
          <p:cNvPr id="3" name="Date Placeholder 2"/>
          <p:cNvSpPr>
            <a:spLocks noGrp="1"/>
          </p:cNvSpPr>
          <p:nvPr>
            <p:ph type="dt" sz="half" idx="10"/>
          </p:nvPr>
        </p:nvSpPr>
        <p:spPr>
          <a:xfrm>
            <a:off x="6400800" y="6356350"/>
            <a:ext cx="2289048" cy="365760"/>
          </a:xfrm>
        </p:spPr>
        <p:txBody>
          <a:bodyPr/>
          <a:lstStyle/>
          <a:p>
            <a:fld id="{F3563AE4-DA3B-43C7-9491-93F20296CE92}" type="datetime1">
              <a:rPr lang="en-US" smtClean="0"/>
              <a:pPr/>
              <a:t>8/14/2023</a:t>
            </a:fld>
            <a:endParaRPr lang="en-US"/>
          </a:p>
        </p:txBody>
      </p:sp>
      <p:sp>
        <p:nvSpPr>
          <p:cNvPr id="4" name="Slide Number Placeholder 3"/>
          <p:cNvSpPr>
            <a:spLocks noGrp="1"/>
          </p:cNvSpPr>
          <p:nvPr>
            <p:ph type="sldNum" sz="quarter" idx="12"/>
          </p:nvPr>
        </p:nvSpPr>
        <p:spPr>
          <a:xfrm>
            <a:off x="612648" y="6356350"/>
            <a:ext cx="1981200" cy="365760"/>
          </a:xfrm>
        </p:spPr>
        <p:txBody>
          <a:bodyPr/>
          <a:lstStyle/>
          <a:p>
            <a:fld id="{8CB62BB1-93B2-41D9-A860-4B60755F311C}" type="slidenum">
              <a:rPr lang="en-US" dirty="0" smtClean="0"/>
              <a:pPr/>
              <a:t>65</a:t>
            </a:fld>
            <a:endParaRPr lang="en-US" dirty="0"/>
          </a:p>
        </p:txBody>
      </p:sp>
      <p:sp>
        <p:nvSpPr>
          <p:cNvPr id="5" name="Content Placeholder 4"/>
          <p:cNvSpPr>
            <a:spLocks noGrp="1"/>
          </p:cNvSpPr>
          <p:nvPr>
            <p:ph sz="quarter" idx="1"/>
          </p:nvPr>
        </p:nvSpPr>
        <p:spPr>
          <a:xfrm>
            <a:off x="685800" y="1428529"/>
            <a:ext cx="7845552" cy="4937760"/>
          </a:xfrm>
        </p:spPr>
        <p:txBody>
          <a:bodyPr>
            <a:normAutofit fontScale="92500" lnSpcReduction="10000"/>
          </a:bodyPr>
          <a:lstStyle/>
          <a:p>
            <a:pPr>
              <a:buNone/>
            </a:pPr>
            <a:endParaRPr lang="en-US" sz="2800" dirty="0">
              <a:solidFill>
                <a:srgbClr val="0070C0"/>
              </a:solidFill>
              <a:latin typeface="Calisto MT" pitchFamily="18" charset="0"/>
            </a:endParaRPr>
          </a:p>
          <a:p>
            <a:pPr>
              <a:buNone/>
            </a:pPr>
            <a:r>
              <a:rPr lang="en-US" sz="2800" dirty="0">
                <a:solidFill>
                  <a:srgbClr val="0070C0"/>
                </a:solidFill>
                <a:latin typeface="Calisto MT" pitchFamily="18" charset="0"/>
              </a:rPr>
              <a:t>Foundation class that helps CEEs build background for dealing with uncertainties in real world problems.</a:t>
            </a:r>
          </a:p>
          <a:p>
            <a:pPr>
              <a:buNone/>
            </a:pPr>
            <a:endParaRPr lang="en-US" sz="2800" dirty="0">
              <a:solidFill>
                <a:srgbClr val="0070C0"/>
              </a:solidFill>
              <a:latin typeface="Calisto MT" pitchFamily="18" charset="0"/>
            </a:endParaRPr>
          </a:p>
          <a:p>
            <a:pPr>
              <a:buNone/>
            </a:pPr>
            <a:r>
              <a:rPr lang="en-US" sz="2800" dirty="0">
                <a:solidFill>
                  <a:srgbClr val="0070C0"/>
                </a:solidFill>
                <a:latin typeface="Calisto MT" pitchFamily="18" charset="0"/>
              </a:rPr>
              <a:t>We take an applied approach.</a:t>
            </a:r>
          </a:p>
          <a:p>
            <a:pPr>
              <a:buNone/>
            </a:pPr>
            <a:endParaRPr lang="en-US" sz="2800" dirty="0">
              <a:solidFill>
                <a:srgbClr val="0070C0"/>
              </a:solidFill>
              <a:latin typeface="Calisto MT" pitchFamily="18" charset="0"/>
            </a:endParaRPr>
          </a:p>
          <a:p>
            <a:pPr>
              <a:buNone/>
            </a:pPr>
            <a:r>
              <a:rPr lang="en-US" sz="2800" dirty="0">
                <a:solidFill>
                  <a:srgbClr val="0070C0"/>
                </a:solidFill>
                <a:latin typeface="Calisto MT" pitchFamily="18" charset="0"/>
              </a:rPr>
              <a:t>Focus is on applications of theorems, very few theorem proofs.</a:t>
            </a:r>
          </a:p>
          <a:p>
            <a:pPr>
              <a:buNone/>
            </a:pPr>
            <a:endParaRPr lang="en-US" sz="2800" dirty="0">
              <a:solidFill>
                <a:srgbClr val="0070C0"/>
              </a:solidFill>
              <a:latin typeface="Calisto MT" pitchFamily="18" charset="0"/>
            </a:endParaRPr>
          </a:p>
          <a:p>
            <a:pPr>
              <a:buNone/>
            </a:pPr>
            <a:r>
              <a:rPr lang="en-US" sz="2800" dirty="0">
                <a:solidFill>
                  <a:srgbClr val="0070C0"/>
                </a:solidFill>
                <a:latin typeface="Calisto MT" pitchFamily="18" charset="0"/>
              </a:rPr>
              <a:t>Important to know and understand what the theorems state  and under what assumptions they are true.</a:t>
            </a:r>
          </a:p>
          <a:p>
            <a:endParaRPr lang="en-US" sz="2800" dirty="0">
              <a:solidFill>
                <a:srgbClr val="0070C0"/>
              </a:solidFill>
              <a:latin typeface="Calisto MT" pitchFamily="18" charset="0"/>
            </a:endParaRPr>
          </a:p>
          <a:p>
            <a:endParaRPr lang="en-US" sz="2800" dirty="0">
              <a:solidFill>
                <a:srgbClr val="0070C0"/>
              </a:solidFill>
              <a:latin typeface="Calisto MT" pitchFamily="18" charset="0"/>
            </a:endParaRPr>
          </a:p>
          <a:p>
            <a:endParaRPr lang="en-US" sz="2800" dirty="0">
              <a:solidFill>
                <a:srgbClr val="0070C0"/>
              </a:solidFill>
              <a:latin typeface="Calisto MT" pitchFamily="18" charset="0"/>
            </a:endParaRPr>
          </a:p>
          <a:p>
            <a:pPr>
              <a:buNone/>
            </a:pPr>
            <a:endParaRPr lang="en-US" sz="2800" dirty="0">
              <a:solidFill>
                <a:srgbClr val="0070C0"/>
              </a:solidFill>
              <a:latin typeface="Calisto MT" pitchFamily="18" charset="0"/>
            </a:endParaRPr>
          </a:p>
          <a:p>
            <a:endParaRPr lang="en-US" sz="2800" dirty="0">
              <a:solidFill>
                <a:srgbClr val="0070C0"/>
              </a:solidFill>
              <a:latin typeface="Calisto MT" pitchFamily="18" charset="0"/>
            </a:endParaRPr>
          </a:p>
        </p:txBody>
      </p:sp>
    </p:spTree>
    <p:extLst>
      <p:ext uri="{BB962C8B-B14F-4D97-AF65-F5344CB8AC3E}">
        <p14:creationId xmlns:p14="http://schemas.microsoft.com/office/powerpoint/2010/main" val="231319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 calcmode="lin" valueType="num">
                                      <p:cBhvr additive="base">
                                        <p:cTn id="2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pace of the class?</a:t>
            </a:r>
          </a:p>
        </p:txBody>
      </p:sp>
      <p:sp>
        <p:nvSpPr>
          <p:cNvPr id="3" name="Date Placeholder 2"/>
          <p:cNvSpPr>
            <a:spLocks noGrp="1"/>
          </p:cNvSpPr>
          <p:nvPr>
            <p:ph type="dt" sz="half" idx="10"/>
          </p:nvPr>
        </p:nvSpPr>
        <p:spPr>
          <a:xfrm>
            <a:off x="6400800" y="6356350"/>
            <a:ext cx="2289048" cy="365760"/>
          </a:xfrm>
        </p:spPr>
        <p:txBody>
          <a:bodyPr/>
          <a:lstStyle/>
          <a:p>
            <a:fld id="{F3563AE4-DA3B-43C7-9491-93F20296CE92}" type="datetime1">
              <a:rPr lang="en-US" smtClean="0"/>
              <a:pPr/>
              <a:t>8/14/2023</a:t>
            </a:fld>
            <a:endParaRPr lang="en-US"/>
          </a:p>
        </p:txBody>
      </p:sp>
      <p:sp>
        <p:nvSpPr>
          <p:cNvPr id="4" name="Slide Number Placeholder 3"/>
          <p:cNvSpPr>
            <a:spLocks noGrp="1"/>
          </p:cNvSpPr>
          <p:nvPr>
            <p:ph type="sldNum" sz="quarter" idx="12"/>
          </p:nvPr>
        </p:nvSpPr>
        <p:spPr>
          <a:xfrm>
            <a:off x="612648" y="6356350"/>
            <a:ext cx="1981200" cy="365760"/>
          </a:xfrm>
        </p:spPr>
        <p:txBody>
          <a:bodyPr/>
          <a:lstStyle/>
          <a:p>
            <a:fld id="{8CB62BB1-93B2-41D9-A860-4B60755F311C}" type="slidenum">
              <a:rPr lang="en-US" dirty="0" smtClean="0"/>
              <a:pPr/>
              <a:t>66</a:t>
            </a:fld>
            <a:endParaRPr lang="en-US" dirty="0"/>
          </a:p>
        </p:txBody>
      </p:sp>
      <p:sp>
        <p:nvSpPr>
          <p:cNvPr id="5" name="Content Placeholder 4"/>
          <p:cNvSpPr>
            <a:spLocks noGrp="1"/>
          </p:cNvSpPr>
          <p:nvPr>
            <p:ph sz="quarter" idx="1"/>
          </p:nvPr>
        </p:nvSpPr>
        <p:spPr>
          <a:xfrm>
            <a:off x="1066800" y="1600200"/>
            <a:ext cx="7239000" cy="3810000"/>
          </a:xfrm>
        </p:spPr>
        <p:txBody>
          <a:bodyPr>
            <a:normAutofit/>
          </a:bodyPr>
          <a:lstStyle/>
          <a:p>
            <a:pPr>
              <a:buNone/>
            </a:pPr>
            <a:endParaRPr lang="en-US" sz="2800" dirty="0">
              <a:solidFill>
                <a:srgbClr val="0070C0"/>
              </a:solidFill>
              <a:latin typeface="Calisto MT" pitchFamily="18" charset="0"/>
            </a:endParaRPr>
          </a:p>
          <a:p>
            <a:pPr>
              <a:buNone/>
            </a:pPr>
            <a:endParaRPr lang="en-US" sz="2800" dirty="0">
              <a:solidFill>
                <a:srgbClr val="0070C0"/>
              </a:solidFill>
              <a:latin typeface="Calisto MT" pitchFamily="18" charset="0"/>
            </a:endParaRPr>
          </a:p>
          <a:p>
            <a:pPr algn="ctr">
              <a:buNone/>
            </a:pPr>
            <a:r>
              <a:rPr lang="en-US" sz="5400" dirty="0">
                <a:solidFill>
                  <a:srgbClr val="FF0000"/>
                </a:solidFill>
                <a:latin typeface="Calisto MT" pitchFamily="18" charset="0"/>
              </a:rPr>
              <a:t>Fast!</a:t>
            </a:r>
          </a:p>
          <a:p>
            <a:endParaRPr lang="en-US" sz="2800" dirty="0">
              <a:solidFill>
                <a:srgbClr val="0070C0"/>
              </a:solidFill>
              <a:latin typeface="Calisto MT" pitchFamily="18" charset="0"/>
            </a:endParaRPr>
          </a:p>
          <a:p>
            <a:endParaRPr lang="en-US" sz="2800" dirty="0">
              <a:solidFill>
                <a:srgbClr val="0070C0"/>
              </a:solidFill>
              <a:latin typeface="Calisto MT" pitchFamily="18" charset="0"/>
            </a:endParaRPr>
          </a:p>
          <a:p>
            <a:endParaRPr lang="en-US" sz="2800" dirty="0">
              <a:solidFill>
                <a:srgbClr val="0070C0"/>
              </a:solidFill>
              <a:latin typeface="Calisto MT" pitchFamily="18" charset="0"/>
            </a:endParaRPr>
          </a:p>
          <a:p>
            <a:pPr>
              <a:buNone/>
            </a:pPr>
            <a:endParaRPr lang="en-US" sz="2800" dirty="0">
              <a:solidFill>
                <a:srgbClr val="0070C0"/>
              </a:solidFill>
              <a:latin typeface="Calisto MT" pitchFamily="18" charset="0"/>
            </a:endParaRPr>
          </a:p>
          <a:p>
            <a:endParaRPr lang="en-US" sz="2800" dirty="0">
              <a:solidFill>
                <a:srgbClr val="0070C0"/>
              </a:solidFill>
              <a:latin typeface="Calisto MT" pitchFamily="18" charset="0"/>
            </a:endParaRPr>
          </a:p>
        </p:txBody>
      </p:sp>
    </p:spTree>
    <p:extLst>
      <p:ext uri="{BB962C8B-B14F-4D97-AF65-F5344CB8AC3E}">
        <p14:creationId xmlns:p14="http://schemas.microsoft.com/office/powerpoint/2010/main" val="308514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457200" y="1295400"/>
            <a:ext cx="8229600" cy="4525963"/>
          </a:xfrm>
        </p:spPr>
        <p:txBody>
          <a:bodyPr/>
          <a:lstStyle/>
          <a:p>
            <a:endParaRPr lang="en-US" dirty="0"/>
          </a:p>
          <a:p>
            <a:endParaRPr lang="en-US" dirty="0"/>
          </a:p>
          <a:p>
            <a:pPr marL="0" indent="0" algn="ctr">
              <a:buNone/>
            </a:pPr>
            <a:r>
              <a:rPr lang="en-US" sz="4000" dirty="0">
                <a:solidFill>
                  <a:srgbClr val="FF0000"/>
                </a:solidFill>
                <a:latin typeface="Calisto MT" panose="02040603050505030304" pitchFamily="18" charset="0"/>
              </a:rPr>
              <a:t>Teaching philosophy</a:t>
            </a: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67</a:t>
            </a:fld>
            <a:endParaRPr lang="en-US" dirty="0"/>
          </a:p>
        </p:txBody>
      </p:sp>
    </p:spTree>
    <p:extLst>
      <p:ext uri="{BB962C8B-B14F-4D97-AF65-F5344CB8AC3E}">
        <p14:creationId xmlns:p14="http://schemas.microsoft.com/office/powerpoint/2010/main" val="1263077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oup of children in a classroom&#10;&#10;Description automatically generated with medium confidence">
            <a:extLst>
              <a:ext uri="{FF2B5EF4-FFF2-40B4-BE49-F238E27FC236}">
                <a16:creationId xmlns:a16="http://schemas.microsoft.com/office/drawing/2014/main" id="{81FEEF0C-599A-0545-BEB9-D548CEE6C59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333"/>
          <a:stretch/>
        </p:blipFill>
        <p:spPr>
          <a:xfrm>
            <a:off x="20" y="10"/>
            <a:ext cx="9143980" cy="6857990"/>
          </a:xfrm>
          <a:noFill/>
        </p:spPr>
      </p:pic>
      <p:sp>
        <p:nvSpPr>
          <p:cNvPr id="4" name="Date Placeholder 3" hidden="1">
            <a:extLst>
              <a:ext uri="{FF2B5EF4-FFF2-40B4-BE49-F238E27FC236}">
                <a16:creationId xmlns:a16="http://schemas.microsoft.com/office/drawing/2014/main" id="{53EF524B-9ECF-614F-A4AE-566BD101F273}"/>
              </a:ext>
            </a:extLst>
          </p:cNvPr>
          <p:cNvSpPr>
            <a:spLocks noGrp="1"/>
          </p:cNvSpPr>
          <p:nvPr>
            <p:ph type="dt" sz="half" idx="10"/>
          </p:nvPr>
        </p:nvSpPr>
        <p:spPr/>
        <p:txBody>
          <a:bodyPr/>
          <a:lstStyle/>
          <a:p>
            <a:pPr>
              <a:spcAft>
                <a:spcPts val="600"/>
              </a:spcAft>
            </a:pPr>
            <a:fld id="{6DE4F3BB-6E94-4BF4-81EE-618CE99AD3BC}" type="datetime1">
              <a:rPr lang="en-US" smtClean="0"/>
              <a:pPr>
                <a:spcAft>
                  <a:spcPts val="600"/>
                </a:spcAft>
              </a:pPr>
              <a:t>8/14/2023</a:t>
            </a:fld>
            <a:endParaRPr lang="en-US"/>
          </a:p>
        </p:txBody>
      </p:sp>
      <p:sp>
        <p:nvSpPr>
          <p:cNvPr id="5" name="Slide Number Placeholder 4" hidden="1">
            <a:extLst>
              <a:ext uri="{FF2B5EF4-FFF2-40B4-BE49-F238E27FC236}">
                <a16:creationId xmlns:a16="http://schemas.microsoft.com/office/drawing/2014/main" id="{467F0F38-D55D-1643-8E84-61F2B6DCA136}"/>
              </a:ext>
            </a:extLst>
          </p:cNvPr>
          <p:cNvSpPr>
            <a:spLocks noGrp="1"/>
          </p:cNvSpPr>
          <p:nvPr>
            <p:ph type="sldNum" sz="quarter" idx="12"/>
          </p:nvPr>
        </p:nvSpPr>
        <p:spPr/>
        <p:txBody>
          <a:bodyPr/>
          <a:lstStyle/>
          <a:p>
            <a:pPr>
              <a:spcAft>
                <a:spcPts val="600"/>
              </a:spcAft>
            </a:pPr>
            <a:fld id="{99EB6A80-5F3A-48F8-9A6D-FBAB30EAD4DB}" type="slidenum">
              <a:rPr lang="en-US" smtClean="0"/>
              <a:pPr>
                <a:spcAft>
                  <a:spcPts val="600"/>
                </a:spcAft>
              </a:pPr>
              <a:t>68</a:t>
            </a:fld>
            <a:endParaRPr lang="en-US"/>
          </a:p>
        </p:txBody>
      </p:sp>
    </p:spTree>
    <p:extLst>
      <p:ext uri="{BB962C8B-B14F-4D97-AF65-F5344CB8AC3E}">
        <p14:creationId xmlns:p14="http://schemas.microsoft.com/office/powerpoint/2010/main" val="3954500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xplosion: 14 Points 5">
            <a:extLst>
              <a:ext uri="{FF2B5EF4-FFF2-40B4-BE49-F238E27FC236}">
                <a16:creationId xmlns:a16="http://schemas.microsoft.com/office/drawing/2014/main" id="{3E5ED0D7-E4BF-40B4-98F0-DAAFEBA2EA72}"/>
              </a:ext>
            </a:extLst>
          </p:cNvPr>
          <p:cNvSpPr/>
          <p:nvPr/>
        </p:nvSpPr>
        <p:spPr>
          <a:xfrm>
            <a:off x="152400" y="4099340"/>
            <a:ext cx="3581400" cy="2257010"/>
          </a:xfrm>
          <a:prstGeom prst="irregularSeal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9675"/>
            <a:ext cx="8229600" cy="882820"/>
          </a:xfrm>
        </p:spPr>
        <p:txBody>
          <a:bodyPr>
            <a:normAutofit fontScale="90000"/>
          </a:bodyPr>
          <a:lstStyle/>
          <a:p>
            <a:pPr algn="l"/>
            <a:r>
              <a:rPr lang="en-US" sz="3200" dirty="0">
                <a:latin typeface="Bookman Old Style" panose="02050604050505020204" pitchFamily="18" charset="0"/>
              </a:rPr>
              <a:t>Teaching Philosophy – Student - centered</a:t>
            </a:r>
          </a:p>
        </p:txBody>
      </p:sp>
      <p:sp>
        <p:nvSpPr>
          <p:cNvPr id="3" name="Content Placeholder 2"/>
          <p:cNvSpPr>
            <a:spLocks noGrp="1"/>
          </p:cNvSpPr>
          <p:nvPr>
            <p:ph idx="1"/>
          </p:nvPr>
        </p:nvSpPr>
        <p:spPr>
          <a:xfrm>
            <a:off x="2568146" y="780256"/>
            <a:ext cx="6400800" cy="4525963"/>
          </a:xfrm>
        </p:spPr>
        <p:txBody>
          <a:bodyPr>
            <a:noAutofit/>
          </a:bodyPr>
          <a:lstStyle/>
          <a:p>
            <a:pPr marL="0" indent="0">
              <a:buNone/>
            </a:pPr>
            <a:r>
              <a:rPr lang="en-US" sz="2000" dirty="0">
                <a:latin typeface="Calisto MT" panose="02040603050505030304" pitchFamily="18" charset="0"/>
              </a:rPr>
              <a:t>Socratic approach, also known as the dialectical approach to teaching is based on the practice of disciplined, thoughtful dialogue. </a:t>
            </a:r>
            <a:r>
              <a:rPr lang="en-US" sz="2000" dirty="0">
                <a:solidFill>
                  <a:srgbClr val="FF0000"/>
                </a:solidFill>
                <a:latin typeface="Calisto MT" panose="02040603050505030304" pitchFamily="18" charset="0"/>
              </a:rPr>
              <a:t>The instructor professes ignorance of the topic under discussion in order to elicit engaged dialogue with students. </a:t>
            </a:r>
            <a:r>
              <a:rPr lang="en-US" sz="2000" dirty="0">
                <a:latin typeface="Calisto MT" panose="02040603050505030304" pitchFamily="18" charset="0"/>
              </a:rPr>
              <a:t>Socrates was convinced that disciplined practice of thoughtful questioning enables the student to examine ideas logically and to be able to determine the validity of those ideas. </a:t>
            </a:r>
          </a:p>
          <a:p>
            <a:r>
              <a:rPr lang="en-US" sz="2000" dirty="0">
                <a:latin typeface="Calisto MT" panose="02040603050505030304" pitchFamily="18" charset="0"/>
              </a:rPr>
              <a:t>This type of questioning can correct misconceptions and lead to reliable knowledge construction. It can also:</a:t>
            </a:r>
          </a:p>
          <a:p>
            <a:r>
              <a:rPr lang="en-US" sz="2000" dirty="0">
                <a:latin typeface="Calisto MT" panose="02040603050505030304" pitchFamily="18" charset="0"/>
              </a:rPr>
              <a:t>Model scientific practices of inquiry </a:t>
            </a:r>
          </a:p>
          <a:p>
            <a:r>
              <a:rPr lang="en-US" sz="2000" dirty="0">
                <a:latin typeface="Calisto MT" panose="02040603050505030304" pitchFamily="18" charset="0"/>
              </a:rPr>
              <a:t>Support active, student-centered learning </a:t>
            </a:r>
          </a:p>
          <a:p>
            <a:r>
              <a:rPr lang="en-US" sz="2000" dirty="0">
                <a:latin typeface="Calisto MT" panose="02040603050505030304" pitchFamily="18" charset="0"/>
              </a:rPr>
              <a:t>Facilitate inquiry-based learning </a:t>
            </a:r>
          </a:p>
          <a:p>
            <a:r>
              <a:rPr lang="en-US" sz="2000" dirty="0">
                <a:latin typeface="Calisto MT" panose="02040603050505030304" pitchFamily="18" charset="0"/>
              </a:rPr>
              <a:t>Help students to construct knowledge </a:t>
            </a:r>
          </a:p>
          <a:p>
            <a:r>
              <a:rPr lang="en-US" sz="2000" dirty="0">
                <a:latin typeface="Calisto MT" panose="02040603050505030304" pitchFamily="18" charset="0"/>
              </a:rPr>
              <a:t>Help students to develop problem-solving skills </a:t>
            </a:r>
          </a:p>
          <a:p>
            <a:r>
              <a:rPr lang="en-US" sz="2000" dirty="0">
                <a:latin typeface="Calisto MT" panose="02040603050505030304" pitchFamily="18" charset="0"/>
              </a:rPr>
              <a:t>Improve long-term retention of knowledge </a:t>
            </a:r>
          </a:p>
          <a:p>
            <a:pPr marL="0" indent="0">
              <a:buNone/>
            </a:pPr>
            <a:r>
              <a:rPr lang="en-US" sz="2000" dirty="0">
                <a:latin typeface="Calisto MT" panose="02040603050505030304" pitchFamily="18" charset="0"/>
              </a:rPr>
              <a:t>		(Source: http://serc.carleton.edu)</a:t>
            </a:r>
          </a:p>
          <a:p>
            <a:endParaRPr lang="en-US" sz="2000" dirty="0">
              <a:latin typeface="Calisto MT" panose="02040603050505030304" pitchFamily="18" charset="0"/>
            </a:endParaRPr>
          </a:p>
        </p:txBody>
      </p:sp>
      <p:sp>
        <p:nvSpPr>
          <p:cNvPr id="4" name="Date Placeholder 3"/>
          <p:cNvSpPr>
            <a:spLocks noGrp="1"/>
          </p:cNvSpPr>
          <p:nvPr>
            <p:ph type="dt" sz="half" idx="10"/>
          </p:nvPr>
        </p:nvSpPr>
        <p:spPr/>
        <p:txBody>
          <a:bodyPr/>
          <a:lstStyle/>
          <a:p>
            <a:fld id="{6DE4F3BB-6E94-4BF4-81EE-618CE99AD3BC}" type="datetime1">
              <a:rPr lang="en-US" smtClean="0"/>
              <a:pPr/>
              <a:t>8/14/2023</a:t>
            </a:fld>
            <a:endParaRPr lang="en-US" dirty="0"/>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69</a:t>
            </a:fld>
            <a:endParaRPr lang="en-US" dirty="0"/>
          </a:p>
        </p:txBody>
      </p:sp>
      <p:pic>
        <p:nvPicPr>
          <p:cNvPr id="6145" name="Picture 1" descr="bust of Socrate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1108075"/>
            <a:ext cx="1333500" cy="19351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3400" y="3043238"/>
            <a:ext cx="1762125" cy="1477328"/>
          </a:xfrm>
          <a:prstGeom prst="rect">
            <a:avLst/>
          </a:prstGeom>
        </p:spPr>
        <p:txBody>
          <a:bodyPr wrap="square">
            <a:spAutoFit/>
          </a:bodyPr>
          <a:lstStyle/>
          <a:p>
            <a:r>
              <a:rPr lang="en-US" b="1" dirty="0">
                <a:solidFill>
                  <a:srgbClr val="222222"/>
                </a:solidFill>
                <a:latin typeface="Times New Roman" panose="02020603050405020304" pitchFamily="18" charset="0"/>
                <a:ea typeface="Times New Roman" panose="02020603050405020304" pitchFamily="18" charset="0"/>
              </a:rPr>
              <a:t>Socrates</a:t>
            </a:r>
            <a:r>
              <a:rPr lang="en-US" dirty="0">
                <a:solidFill>
                  <a:srgbClr val="222222"/>
                </a:solidFill>
                <a:latin typeface="Times New Roman" panose="02020603050405020304" pitchFamily="18" charset="0"/>
                <a:ea typeface="Times New Roman" panose="02020603050405020304" pitchFamily="18" charset="0"/>
              </a:rPr>
              <a:t> (ca. 470-399 B. C.): early Greek philosopher and teacher.</a:t>
            </a:r>
            <a:endParaRPr lang="en-US" dirty="0"/>
          </a:p>
        </p:txBody>
      </p:sp>
      <p:sp>
        <p:nvSpPr>
          <p:cNvPr id="7" name="TextBox 6">
            <a:extLst>
              <a:ext uri="{FF2B5EF4-FFF2-40B4-BE49-F238E27FC236}">
                <a16:creationId xmlns:a16="http://schemas.microsoft.com/office/drawing/2014/main" id="{9BBCC6F1-C005-4539-B5E4-53B0C07D2C68}"/>
              </a:ext>
            </a:extLst>
          </p:cNvPr>
          <p:cNvSpPr txBox="1"/>
          <p:nvPr/>
        </p:nvSpPr>
        <p:spPr>
          <a:xfrm>
            <a:off x="762000" y="4797336"/>
            <a:ext cx="1981200" cy="1200329"/>
          </a:xfrm>
          <a:prstGeom prst="rect">
            <a:avLst/>
          </a:prstGeom>
          <a:noFill/>
          <a:scene3d>
            <a:camera prst="orthographicFront">
              <a:rot lat="0" lon="0" rev="900000"/>
            </a:camera>
            <a:lightRig rig="threePt" dir="t"/>
          </a:scene3d>
        </p:spPr>
        <p:txBody>
          <a:bodyPr wrap="square" rtlCol="0">
            <a:spAutoFit/>
          </a:bodyPr>
          <a:lstStyle/>
          <a:p>
            <a:r>
              <a:rPr lang="en-US" dirty="0">
                <a:solidFill>
                  <a:srgbClr val="FF0000"/>
                </a:solidFill>
              </a:rPr>
              <a:t>I know… this is a busy slide but boy! this guy was cool!</a:t>
            </a:r>
          </a:p>
        </p:txBody>
      </p:sp>
    </p:spTree>
    <p:extLst>
      <p:ext uri="{BB962C8B-B14F-4D97-AF65-F5344CB8AC3E}">
        <p14:creationId xmlns:p14="http://schemas.microsoft.com/office/powerpoint/2010/main" val="1301739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494" y="41172"/>
            <a:ext cx="8229600" cy="4945268"/>
          </a:xfrm>
        </p:spPr>
        <p:txBody>
          <a:bodyPr>
            <a:noAutofit/>
          </a:bodyPr>
          <a:lstStyle/>
          <a:p>
            <a:pPr marL="0" indent="0">
              <a:buNone/>
            </a:pPr>
            <a:endParaRPr lang="en-US" sz="2800" dirty="0">
              <a:latin typeface="Calisto MT" pitchFamily="18" charset="0"/>
            </a:endParaRPr>
          </a:p>
          <a:p>
            <a:pPr marL="0" indent="0">
              <a:buNone/>
            </a:pPr>
            <a:r>
              <a:rPr lang="en-US" sz="2800" dirty="0">
                <a:solidFill>
                  <a:srgbClr val="0070C0"/>
                </a:solidFill>
                <a:latin typeface="Calisto MT" pitchFamily="18" charset="0"/>
              </a:rPr>
              <a:t>Dr. Sotiria Koloutsou-Vakakis</a:t>
            </a:r>
          </a:p>
          <a:p>
            <a:pPr marL="0" indent="0">
              <a:buNone/>
            </a:pPr>
            <a:endParaRPr lang="en-US" sz="2800" dirty="0">
              <a:solidFill>
                <a:srgbClr val="0070C0"/>
              </a:solidFill>
              <a:latin typeface="Calisto MT" pitchFamily="18" charset="0"/>
            </a:endParaRPr>
          </a:p>
          <a:p>
            <a:pPr algn="ctr">
              <a:buNone/>
            </a:pPr>
            <a:r>
              <a:rPr lang="en-US" sz="2800" dirty="0">
                <a:solidFill>
                  <a:srgbClr val="0070C0"/>
                </a:solidFill>
                <a:latin typeface="Calisto MT" pitchFamily="18" charset="0"/>
              </a:rPr>
              <a:t>                                           </a:t>
            </a:r>
          </a:p>
          <a:p>
            <a:pPr>
              <a:buNone/>
            </a:pPr>
            <a:endParaRPr lang="en-US" sz="2800" dirty="0">
              <a:solidFill>
                <a:srgbClr val="0070C0"/>
              </a:solidFill>
              <a:latin typeface="Calisto MT" pitchFamily="18" charset="0"/>
            </a:endParaRPr>
          </a:p>
          <a:p>
            <a:pPr>
              <a:buNone/>
            </a:pPr>
            <a:endParaRPr lang="en-US" sz="2800" dirty="0">
              <a:solidFill>
                <a:srgbClr val="0070C0"/>
              </a:solidFill>
              <a:latin typeface="Calisto MT" pitchFamily="18" charset="0"/>
            </a:endParaRPr>
          </a:p>
          <a:p>
            <a:pPr algn="ctr">
              <a:buNone/>
            </a:pPr>
            <a:r>
              <a:rPr lang="en-US" sz="2800" dirty="0">
                <a:latin typeface="Calisto MT" pitchFamily="18" charset="0"/>
              </a:rPr>
              <a:t> </a:t>
            </a:r>
          </a:p>
        </p:txBody>
      </p:sp>
      <p:sp>
        <p:nvSpPr>
          <p:cNvPr id="4" name="Date Placeholder 3"/>
          <p:cNvSpPr>
            <a:spLocks noGrp="1"/>
          </p:cNvSpPr>
          <p:nvPr>
            <p:ph type="dt" sz="half" idx="10"/>
          </p:nvPr>
        </p:nvSpPr>
        <p:spPr/>
        <p:txBody>
          <a:bodyPr/>
          <a:lstStyle/>
          <a:p>
            <a:fld id="{6DE4F3BB-6E94-4BF4-81EE-618CE99AD3BC}" type="datetime1">
              <a:rPr lang="en-US" smtClean="0"/>
              <a:pPr/>
              <a:t>8/14/2023</a:t>
            </a:fld>
            <a:endParaRPr lang="en-US" dirty="0"/>
          </a:p>
        </p:txBody>
      </p:sp>
      <p:sp>
        <p:nvSpPr>
          <p:cNvPr id="5" name="Slide Number Placeholder 4"/>
          <p:cNvSpPr>
            <a:spLocks noGrp="1"/>
          </p:cNvSpPr>
          <p:nvPr>
            <p:ph type="sldNum" sz="quarter" idx="12"/>
          </p:nvPr>
        </p:nvSpPr>
        <p:spPr/>
        <p:txBody>
          <a:bodyPr/>
          <a:lstStyle/>
          <a:p>
            <a:fld id="{99EB6A80-5F3A-48F8-9A6D-FBAB30EAD4DB}" type="slidenum">
              <a:rPr lang="en-US" smtClean="0"/>
              <a:pPr/>
              <a:t>7</a:t>
            </a:fld>
            <a:endParaRPr lang="en-US"/>
          </a:p>
        </p:txBody>
      </p:sp>
      <p:sp>
        <p:nvSpPr>
          <p:cNvPr id="2" name="AutoShape 2" descr="data:image/jpeg;base64,/9j/4AAQSkZJRgABAQAAAQABAAD/2wCEAAkGBxQQEhUREhQUFBUWFxQVFRUUFRgVFBQWFBgYFxQUFBQYHCggGBooHBQVIjEiJSkrMC4uGB8zODMsNygtLisBCgoKDg0OGxAQGywkHyQsLCwsLCwsLCwsLCwsLCwsLCwsLCwsLCwsLCwsLCwsLCwsLCwsLCwsLCwsLCwsLCwsLP/AABEIAMwA9gMBEQACEQEDEQH/xAAcAAEAAgMBAQEAAAAAAAAAAAAABQYBAwcEAgj/xABEEAABAwEEBAoIAwYGAwAAAAABAAIDEQQSITEFBkFRExYiMlJhcXKRsSMzQoGSobLRFDRTBxVigsHwJHOiwuHxQ2Nk/8QAGgEBAAIDAQAAAAAAAAAAAAAAAAEEAgMFBv/EADQRAAIBAwEGAwcFAAIDAAAAAAABAgMEEVEFEhQhMTMTQXEGIjJCUpGhFTRhgfAjsRZTwf/aAAwDAQACEQMRAD8A7igCAIAgCAIAgCAIDBQFR1i03LBMWMcA0BpxA2jeVxry7qU6m7E6lra06lPekeLjBaukPhaq/HXDN3C2yeB+/wC1dIfC1Rx1wOFttfyP3/aukPhap464HDW2v5H7/tXSHwtTjq5HDW3+Y4wWrpD4WqOOuBw1t/mP3/aukPhanHVxw1vqP3/aukPhap46uOGt9RxgtXSHwtTjrgcNba/kcYLV0h8LU424HDW2v5HGC1dIfC1ONuBw1tr+RxgtXSHwtTjrgcPbf5mOMFq6Q+FqcdcDh7b/ADHGC1dIfC1TxtwOHtv8xxgtXSHwtTjbgcPbf5jjBaukPhao424HD22v5H7/ALT0h8LU424HD22v5HGC09IeDU424I4e11/I4wWnpDwanG3A4e11/Jg6wWnpD4WqHfV11M42tvLoWnV61Omga95q4lwypkaBdizqyqUlKRy7qlGnUcV0JVWjQEAQBAEBhAEBlAEBhAc7169dJ3G+S89tDvncseycptkzhI8Xnc4+0d66dCEXBPB4u+rVFXklJ9dTTw7+k74it25HQq+PU+p/ccO7pO+IpuR0Hj1Pqf3HDO6TviKbkdCPHqfU/uY4Z3Sd8RTcjoPHqfU/uOFd0nfEU3I6Dxp/U/uOFd0neJTcjoPGqfU/uOFd0neJTcjoPFn9TMcI7pO8Sp3I6EeLPVjhDvPiVG5HQeLPVjhDvPiU3I6DxZ6sXzvPim5HQeLPVi+d58VO5HQeLPVmLx3nxTcjoPFnqxeO8+KbkdB4s9WKnrTcjoPFnqxUpuR0HiT1ZhN2Og8SerLdqNzJ+1nkVytopLGD03s/JveyzrmqP5Zvef8AUVe2f2EWb7vMm1eKgQGKoDzzW1rcMzuGztOQVatdU6XxMyjBs8j9KHY0e84+8Af1XIrbdpx5Qjk3xt89Wa/3m/ot8Sq3/kL+j8mfDLU+26VdtYD2Ox8CP6rdD2gh80TF22jN8elGHOre8MPEVC6NHatvV88eprlQmj2MeDiCCN4xC6EZKXQ04wZqpBzvXr10ncb5Lz+0O+dyx7P3OS231j+87zXWodteh4e+/cS9TStxUCgBAEAQBAEAQBAEAQBAEAQBAEAQFu1G5k/8nkVytpdUen9n/mOuao/lm95/1FXdn9hFu+77JtXioYKAj7bas2g0AwJGZPRB2dZXK2jfqhDl1NtOnvEeT/1sXjq9xOq25MvRikjWSa0AqaE9tKYfNY06e/yRLeEZY+oqP76lrksdSTKAKFkCMlpq0lp6sj2jIq5b39aj8LMJQjLqiQsukakNfQE4BwyPaNi9NY7XhW92fJlSpQceaKbr166TuN8lp2h3zq2PZ+5yW2+sf3j5rrUO2vQ8Pf8A7iXqaVuKgUAIAgCAIAgCAIAgCAIAgCAID7bE4guAJDaXiAaNrgKnZVSTh9T4UEFu1G5k/azyK5W0uqPT+z/zHXNUfyze8/6iruz+wi3fd9k2rxUNFrlLWkjPIdp2/wBfctNep4cXIyisshXHwGX9714K6rutUcmdCEVFGKKqZ5NU2AvVoW4181tpN763RjyNjAJeUzkv9pp29o3rpVbfxfLE9NfQ15dN4fQ1mSmDgR7qjxH9aLmSpyi8PqbFzNMzGONQAXYY08zuULKJ5m01Zjm3bXEt667QoWGQfcgqCBmcB2nALdbQlOqox65Ik0llle14HpZO43yXor5YrY9CxZdk5NbfWP7x812KHbR4e+/cS9TStxUCgBAEAQBAEAQBAEAQBAEAQBAWTU60Ei1WY82ezS4U9uFpewj/AFfJZIs276x1RWwoKxbtRuZP2s8iuTtLqj0/s98x1zVH8s3vP+oq7s/sIt33fZNq8VDxaUHIruNT2UIJ+dfcqO0IuVCSXU2UviIpeBfU6IUA89ryA3uaPcOUfk0j3q7s+G9XWhKPLZ2zPdwhIY32W05QGwuO/q8ivQ1Ld1XmXLQPGMMlG2sZSj+Yff7qnWg1yrx3lqupodNr4WbeDYfbp2jFUuHtJPlUx/A3pryNdqexraDHeTt3ALC5dBQVOjz1ZMFPOWbNDWetHHJuA63bfDL/AKXV2LZda0v6NVxU+VFV169dJ3G+S27Q750bHs/c5LbfWP7x811qHbXoeHvv3EvU0rcVAoAQH01tSAMScAN5OQQLmfdogdG5zHgtc0lrmnMEZgqehk4uLw+pqUGJsjhc4OIBIaAXEDBoJDQTuFXAe9SSk+prUEBAe7Q2jnWqeOBpALzSpyAAJc73AEqUbKcN6SiiTn09DH6Kz2WB0QoL87L80wHtPfUXK50bSils2urFe7FLBAyEEkgUFTQVrQbBU5qCu+fQndBWVs9jtraC/G2K0MO2jHFsgruuu+alIsUoqUJLzXMi7douaAsEsbmGRocyvtA5U+yjD8zU6cl1XUnNLamSWfgW8Ixz5JY4HtAI4KSVocwE+0KHMblLibp2zjjn15EvYNBQ2W2wGOZ0jDLPZJC9obSXgqG6RgWnhAO1TjBuVGMJrdf8FV0ToN8shZIDHHGTw8pFGxNZz6k+1hQDaSFGGVo0m5c+S8ye1Qu/4ng71y8Ll7nXeVdvU20XI2l1R6HYHWeOh1fVH8s3vP8AqKu7P7CLV932TSvFQw4VUNJ8mCDkhaJeDaSB10IBpWgqQf76l5qtYWtS4dNPD6/wW41JqG8a5BdcW1BptGWO/cf+Fxr21VCruReTfTnvLJG27ScTAxz3BgvVBfyai67Kuat2FtUp1U5R5G6MHLoU+DWrhbRHHJLaIjOHGHguC4NoDi2hBq5zhShvADdhivRYaW++hnJwT8Ndf+yaOkrVJG9obH6Nzo3ytdRzrp5T44y0hoI3nCpwNMcXhoy8OK5v7ERqxp/hmtMfDMuziFzXSGVkocbt6NzhUUrewphXBcy/t6STTSzjOUYZ3+eMF6MW3EneTUjs2Arz1KUd9b3TPM05JCy2gmRrYwQwNxBA8d4xI244r2FpdqrUVOgvcS5lOdPEcy6lR169dJ3G+SrbQ7/2OpY9n7nJbaeW/vO811rf4F6HiL79xL1LfbNG2eKG12URAyWaGOR9pPPMz3R0YwZCOjyOulVYwZOnBQksdPMpdFgUTCA9lngfHLFea5pLo3AOaWkguFHAEYjDNSbIxakk0btZTW12g/8Aul+soya3xs8MELnuDGNLnONGtaKkk7AE6mtJt8i+WLRbNH6PtJtfKdM+GIxRPaXtLTwnBvdiGnCppU0WeMI6EIRpUnv+ZULLYzbLQIoI2sLzRrLxLWgDElzscgST2rDGSmo788JYN+mtBfh2NlbMyZjnvjvMDm0kjpebRwFRjmMFLWDKpR3FlPJ4dFyyMmjdCaS328Gf4iQG57KlQjCm5KSx1LRpuwWR07on8JBOMJHwROksxk9sNjNHgV6NRuWTRanSg3jmn/HQ2aA0Y+w2uSMuidObM59lJwaZH0uVElLj6B2DqJjmRTp+HNp83jkfer1lmsVqFot4bHHNfilEj235BKDVwY0nAODSSaChRcupNLNOe9Poa7TrbBO0OtMcskkU00kADg2MiQgxtkNbwDaDAbgpckJXMJfGs46EfpvWVsjmus7Hx+nNreZHB5M55t2g5jcab6rFyya6ldP4Vzzk8GmtPSWotq2OMMLnBsLbjb7zefIca3iQMepM5MKlaU+vI1aR07abS0MmnkkaMmuOFRkSNp6yoyzCVaclhsndRuZP2s8iuTtLqj0fs98x1zVD8s3tf9RV3Z/YRbvu+yaV4qGCEBD6Us9HF9KtNK9RGFT1YBea2xZVHLxofgt0KiS3WeCYAtLagVBAp1jYvPwjUc1ybZZykeGVt90ReAWkggEDkOukEeBIPavXrqkbo8otxIMakNjnM0BgafZdJCXyMrsa5r2ggZCoqN5Wck2seRkqsM7zjzJuwWdsDDE51bt4lzqXpK1N40ABNTsWO6vMiU3J5SNWh9ERsdfN5z2UDbxqGVaCbrRhWpdjn1rg7UrTUtxdP+yJ1JNE00Em60VJ2f1O4Ln2tpUuJbsUaJTUVlkxYbLwYxxccz5AdS9tZWcbanurr5s59So5vJRdevXSdxvkuXtDv/Y7Nj2Tktu57+85da3+Beh4i+/cS9ToGs2mW2N07WwCSS0ujc507Kw3I447oY2vLocdwO9WG8G2rUVPOFzZHxaKitTrPO6K4HWeeaaGAFok4Bxa3g2ipbfJAw3GiYyYeHGbUv4zg+dL6q/hZoZy0fh6wvtFXtLI3mSksLcbzg3diaVTdInQ3JKXkfekLKHW5totVpicXWiPg2scHjgQ+rXOINI2AUABzx7UwTKP/JmUvP8ABt180GAb8EbeCa180tqJAEz5XE3GuryqZBo3pJE3NNfKuWpTdH2+SzyCWF1x7a0cADSoocwRkViUozcXlFh0do6W22ARwekkjtL5JGF4DrskbQ2QlxFRUEV6ysuqLMYupSxHrk8otMej7Qzgrs5bG5loq70b3SVD2RObiAGkC9tIKjoYbypS5c9Txab0x+IuMZG2GGIOEcTCSG3jVznOOLnEjNQ2Y1au90WERgNMQhpyTTdbrcG3fxUtMsxe+KlfmpyzdxFTUh5ZC8lziXOOJLiSSd5JzUGpybeT5JQZbMKCAgCkBQC3ajcyf+TyK5W0uqPT+z/zHXNUPyze1/1FXdn9hFu+7zJtXioEBiijANbYWg1AAO8AVWKpxXNInLZRta9GzCUuiY/nX2vDuQwUFRSuHKq41GPXkqVxSlvZidmwr0VBqo10xglbVIWRueACWtcaHAEtFcTQ0CxNSS3sHOND2ybSDr0NuiD5eXJBy+Eg4M4NYw7MquBAKy8Jrnkv8TbRW46byuWdfU6xomzNex18AkPOOWxtaHMLaqFOpHE1k4dabU+RJw2drMGgDs29u9bqdGFNYgsGiTcnlmyi2EHO9evXSdxvkvP7Q753LHs/c5LbfWP7zvNdah216HiL79xL1LFbNa47SGfirK2UxtDGObK+OjQBg4DPEE+9b97UxlcKa96OTxnSctptIka7gAxl1vBEtbBBHXBtMaAE9pPWtVWruLJnS3q1TPRL8IibXMJHl9KVyriQNlTtO876qKUXGPPqarirvzyaVsK59F5oBU0GQ2CuZA2KScvpk+UIBHUoJyEICkBAEAQBAEAQBAFALdqNzJ/5PIrlbS6o9P7P/Mdc1Q/LN7X/AFFXdn9hFu+77JqqvFQVQBACgPFpf1L+wDxIAWup8JnSWZoh7RFfa5uxwI8RT+qoI6UXhnHtRiywWtr3MfelBheHYXC57eWw0xFW0p2p4vLdZ2bjZ2/CVWm+XXqd10JzX98/S1XaL908xcfGSNVuNAKA53rz66TuN8l57aHfO5Y9k5LbfWP7x811qHbR4e+/cS9TUFtf8lVImLbGLNCISfSTXXyUzbHmyPqrzj/Kq0Uqs959EdOSVvS3POXUi6N61aOb7pijetB7p9Njacia9aE4T6GoiiGD5GFACAIAgCAIAgCAIAgCAt2o3Mn7WeRXK2l1R6f2f+Y65qh+Wb2v+oq7s/sIt33fZIaSnMcZcM6tArkC5wbX5q3OW7Fsr0470kjzaOtpcbjzys2nK8No7R5e9YU6u9yfU2VaW7ziSYW40ByA5VpzW8WnSkFmjk/w0b+UWk3ZZQ112p9poddA2Vx3LVW+FnbtrPct3Ukve8v4LfMy+0iuYIrnntVE0rl1Is6MhMnDOjk4UYhlX8FfxId0BiS6u/GlVOdTZ4tRR3IvkSmitNMjtTrG/kySNE0Z9l/sPYD0hwYNNzupW6D5FO4pSa8RdOhZgt5SCA53r166TuN8l57aHf8Asdyx7JyW2+sf3j5rrUO2vQ8PffuJepLav2BtXWiX1UIvv3OccI4xvJNPdVYV6mMRXVm6yorPiz6IibdanTSvldm4kn7eFFtpw3Y4Kteq6knJ+YZBXPBbDWoB8FMRigcDWx1DVDBPBucwOqRmhm1k86GAQBAEAQBAEAQBAEACgFu1G5k/azyK5W0uqPT+z3zHXNUfyze8/wCoq7s/sIuX3fZv01a2sbcLS4uGQNKYgA1PWQrFWaSwzTQpylLK8iHYTW68tNADUVaRUmnvwzB9wVPLT5F9pY6HtZppsFBaJGtY43WSPIbyjkxxyNQDQ9St0qjfJlWpbt84Ipv7UddeDBsdmfyiPTSNPNDso2ke0RmdgO84bmdHZWz99+LUXJdFqciY8hwcMxQjtGSwayeglHOU/M6loLSkz42vjxDjwjqUo1jgA9rYsyQ68aj/AIVKdGpB8+a1OXVpUl15csL19SSGmbRg0xurjepEbwZseMaEkbKYfJad9mrhqXN7y+/mVDXVs7DBaybkrXEggnhG1cTG5zTg3ICm3xVy3U8NvoWaMaclKmua/B1fU7WqLSMIc0gStA4WKvKY7aQNrScirZ5u5tp0JtSRYQjKxzvXr10ncb5Lz20O+d2w7JQbRqpaXsdaWsBYSSBe5ZbXnBu5dGlVSprkeautmVZ1XKPmzbrRG6zwQ2YA3MZJJKcmSWmQO0NGSxpLfqOcv6Nd7TlRoxppcvMrNnGI7VdOP5nsqpNwqgPJIMT2rE0PqbLLn/e9SZQNKGAQBAEAQBAEAQBAEAUEFu1G5k/azyK5W0uqPUez3zHXNUfyze8/6iruz+wi3fd9m/TFgMoq3MAgg4VBxwOwghWKtPfRqo1VB8yp6X0k2ytE1rYQDdjbyc5CXG6A7aQBiKgUOO+sqU9Dowam92LKzr/pdj7O1oLXV5rQOa7DOozADuyo3hW6NJ005SOlZUXGeWjm5P8AexTg6+UfJQwfXJadStIgONncczfjO53tAHZgK+4qzQkn7jNFRKTLqbXIB6ySneNfHNWHb089DRw9LOcEfpKyCeJ7OmKg58rNrie2iylTTi0jbFKPJHN7PPJA8OY50cjSaOaS1zSMxULmvK5G2VOFRYkspl60P+1e1xANnZHOBTE+jf7yBQ+CnJy62xqbeYPBttmt7dIzXGxPY+QBrQS1wvAZVqNx2Lk3lrKc3URlTtJW1PEmWwNJa2N5MQc0CVvJNCGgUDhUDADbtChSbxEo555RzzXzTD5Zvw1QY43VFG3SXEZnxOWCvU445nnNq125eH5FdWw4eTZwik2Ka8xwqZDmvI1KDUbbOcf73qTOHU1IYBQAgCAIAgCAIAgCAIC3ajcyftZ5FcraXVHp/Z75jrmqP5Zvef8AUVd2f2EW77vsmaK8VCC1z1aj0lZnQPwPOjf0JACGu6xiQRuJQ20KrpSUj8+aXs80UhhtF7hI+TRxrQDItO0HftUN56nsrepCpFTg+R4isTe2FJPqZhkLCHNNCCCD1jJE8PJg0sYZ07RlsE8TZB7QxG5wwcPGq6dOW9HJp6G2DaNgcaf32krNg51pWK/bZIm0q6UNbXAXnkChOzErm1vjZh4qjnPlzM6R0HabO67NBKwjewlp7HioPuK14M6d5RqLKkj70DZpvxEJja4OEjCHFpDWmuZJFKUqq9xVjCDb0Ir1ISpvnku2k9efw072Mj4UMFwuLqXnCpeSAOkdm5ULSlKS331Z42vtSFOThjJSdI2x1pldO+l5xrhzRsAHYulFJLBw7qo60t81swWRWjDU+r/Up5GeEL/UgPl+PUVBhKOTDMEISxzNaGsKAEAQBAEAUgIAoAQBAW7UbmT9rPIrlbS6o9P7PfMdc1R/LN7z/qKu7P7CLd932TSvFQUQEPp/VmzW4AWiIPI5rgS17eoPbQ06kN1K4qUX7jwcd/aVoCCwzxxWdhaDFfdVznEkvcAauP8ACoaPT7IrzrxlKo8lLUHTCENFn1Jthq+Cox5bSdlKB1Bt2fNWrafyleSwy2NhIFA407AT10KuEHMdY/Q2yQtwuvDhvyDq/Nc6vyqMqVerP1FYpr8bH9JrXfEAf6rE8rLk2UTXeO/O9v8AC2lexed2i/8AmO3YLNEpkmgA6pLWmueJWqN3OPRmE9m0JycpRNTNAjGjG1B6RWzippZ3jX+mW7fKBkaDFaFjQdnKKcVP6iP0u3+kwdB0FTG2neP3RXU38w/S7dfIP3IK0DGnCvOKniqn1D9Lt/pA0IMasGGfKKcTU+oj9Mt/pA0DX/xtp3j904uf1D9Kt38h9jV9vRb4lYu7qL5iVsm2z8CHF0dFviVir2rqT+kWv0kjozVqykH8Rfaa8kRiopvJK30rzK9+TNNXZNNP3II9vFjRvStHg1beKp/UzT+lL/1r7ng0pq1Zhd/D33Z3uEwpupRaat5j4JP+zbS2TSfxwR5bJq3GXgSC6z2i0kuA6gVhC9m370uRsqbIt0vcjzJbito7pz/CPurHF0/rZW/Sl9C+5DS6uMDjdaC2poSSCRsJCrSvameT5FqOx7bd5x5nxxdHRb8RWPG1NSf0a1+kcXR0W/EVPG1NR+jWv0ji4OiPiKcbU1H6Na/SSWh7EbPeAAAfSuJJqMvNaaleVT4i1bWVKh211Omao/lm95/1FdzZ3YRzb7vsm1eKYQGEBxj9tY/xkR/+dvykk+6hnqNg9qfr/wDDnCg7AQHu0FPwdoid/EGnsfyT5/JZ0niSNVVZWTpa6ZpKNpfV2e3aQdFZ4y4kMLnZMYKAXnu2DDtKoXC98o3VaFN5kfoTRdmMMMcRdeLGMYXZVutArT3LUeZk8ybNVr0NDK6+9lXYCtSMsslXqW1OpLekjbTr1KaxFmni7Z/0/mfutfA0dDPjK2pFS6GgaZKMHOAzOGfX1LLg6WhHFVdTfZtAWStTynU3u+6cJS0HFVdTVatBWShLak7rxonB0l5B3VXUM1ehc8AMu8gHM/dODpaDiqup8jQUAbICzlCntHKvanCUtBxVTU9Vn1XgIa6hyBpU07M0dnS0HFVdT1cXLP8Ap/M/dRwVHQni62o4uWf9P5n7pwVHQcZW1HFyz/p/M/dOCo6DjK2pni5Z/wBP5n7pwVHQcXW1McXLP+n8z904KjoOMraji5Z/0/mfunBUdBxlbUcXLP8Ap/M/dOCo6DjK2pni5Z/0/mfunBUdBxlbUxxds/6fzP3UcFR0HGVtRxds/wCn8z904KjoOMrameLln/T+Z+6cDR0HGVtRxcs/6fzP3TgaOg4ytqe6yWVkTQxgo0Vw7cTmrEKahHdiaJzcnvSN62GIQAoQVLX3QcNqZHwrOVeLQ8YPa2hNAd1RWhwWdOKk8M6Wza04VGovkcptWphBPByim57cfEfZbHbaM9PGq8Ghup0u2SP/AFfZOFlqZeI9D22TU5rSC+VxoQaMF3LrNVnG2xzbMXNstCtIxLnqQPQv/wAw/S1Urj4jzW1O/wD0WJaDnBAEB8GFp9kY54BAYELRk1o9wQD8Ozot8AgPq4K1oK76Y+KAwYm7hjngMe1AfYFMEAQBAEAQBAEAQBAEAQBAEAQBAEAQEHrRlF33fQfuttHqXrBe+yjnNXz08TCEhAEBctRz6KT/ADP9rVSuPiPN7U739FjWg5oQBAEAQBAEAQBAEAQBAEAQBAEAQBAEAQBAEBlAEBgoCv60voY+yQ+F37rdQXNnQ2eveZSlePShCQgCAuGop9HL/mf7GKncfEeb2p3v6LMq5zQgCAIAgCAIAgCAIAgCAIAgCAIAgCAIAgCAIDCAIAgI7S2ihaAKuLSKgEUPOpUEHPILOM91m6hXlReUU3SGgpYXFouvAAdeHJJBJHNPZvW13kY/Ejv2+0IVFlrDPC6zSDON3yPkVKvaWpbVeGp9MscjsmEVxBJAFPcSolfUl55MXcQyTehtWOFaJJH0BJ5LM8CRzzvpsChXe8spHMudpyjJxgi12CwMgbdjaGjM7STvJOJOC0uTlzZx6lSVSW9J5PSoMAgCAIAgCAIAgCAIAgCAIAgCAIAgCAIAgCAIDKAIAgMICM0zFzXdrD2Oy/1AD+ZaK6zHJvt5YlggiFzHozrLnzNcbqRMO6NvvwWeOa5GOcZLdYYbkbWdFoHgMV1YLCSONN5k2b1kYhAEAQBAEAQBAEAQBAEAQBAEAQBAEAQBAEAQBAEAQBAYQGm1w8Ixzd4w6iMQfGixaysExeHkrEmdcq403HaPGq5dSOJHYpS3onzo+O+YWb7lexoLj9NPes6UczSMK0t2EmW8LpnJMoAgCAIAgCAIAgCAIAgCAIAgCAIAgCAIAgCAIAgMIAgCAIDDnAZqAVXSM7AXvqAwFzrxwFKAud2VvH5rnXDTlyOraxeMMr+q+sbLQG3HXJWZNOZGIDgDm0g+6q1xm4veRcubSUViS5Mt8WsDGj0/o9l//wAf8x9j34davU7iMuvI5FW1lH4eZNsdXJWCqZQBAEAQBAEAQBAEAQBAEAQBAEAQBAEAQBAEAQBAEAQHzI8NBJIAAqScAAMySoCTfJFMm0wbWXSVu2dhIY04cIW5yyfwg5N6qnZSnVr56HTpWe7yl1Oe66a08PWGI+iHPf8AqEbB/CPn2Z0m8s9HZWiprfqdfJHr0N+za1Sxue88BI26Yw4hweCDXlMNWHLHHs3WY2jabfIq19tUoyUUt5eZqtWjNJwB0UzpWtoRU+ljcDgfSAGg7aLW6VSPkbKdzY1ea6/Y9epestosMsdmeRNC9zWBjXX3xlxoHMGd0VxBHht20KsovdZX2jZ29SDqweGvszsq6B5cygCAIAgCAIAgCAIAgCAIAgCAIAgCAIAgCAIDKAIDBQFH/alpo2eztiGcpNetracnsJIr1AqtdT3Y8jsbFtVVrbz8uZymwttVtcLNEZJKkm4Cbjampc/Y1ta5+7Fc+EZz5I9NcSt7fNWeMnWdVv2e2ezMa6djJ5sy54qxp6LGHCg3kV+QHRpW8YrmeUvNqVbiWIvC0RdKKwcwzRAaxA2tbra76Cviowics2UUkGUAQBAEAQBAEAQBAEAQBAEAQBAEAQBAEAQBAEAQGChDZHaX0LBawBaImyBpJbe2E50IWM4Rl1N1KvUpPMHg3aO0ZDZm3IY2Rt3MAFes70jBR6GM6k6jzN5PUFkYdDIQGUAQBAEAQBAEAQBAEAQBAEAQBAEAQBAEAQBAEAQBAf/Z"/>
          <p:cNvSpPr>
            <a:spLocks noChangeAspect="1" noChangeArrowheads="1"/>
          </p:cNvSpPr>
          <p:nvPr/>
        </p:nvSpPr>
        <p:spPr bwMode="auto">
          <a:xfrm>
            <a:off x="155575" y="-1790700"/>
            <a:ext cx="4505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teacher cartoons im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258B909F-365E-4D46-B794-055E8F02F6DC}"/>
              </a:ext>
            </a:extLst>
          </p:cNvPr>
          <p:cNvSpPr/>
          <p:nvPr/>
        </p:nvSpPr>
        <p:spPr>
          <a:xfrm>
            <a:off x="4697186" y="1390528"/>
            <a:ext cx="4295952" cy="3416320"/>
          </a:xfrm>
          <a:prstGeom prst="rect">
            <a:avLst/>
          </a:prstGeom>
        </p:spPr>
        <p:txBody>
          <a:bodyPr wrap="square">
            <a:spAutoFit/>
          </a:bodyPr>
          <a:lstStyle/>
          <a:p>
            <a:r>
              <a:rPr lang="en-US" dirty="0">
                <a:solidFill>
                  <a:srgbClr val="0070C0"/>
                </a:solidFill>
                <a:latin typeface="Calisto MT" pitchFamily="18" charset="0"/>
              </a:rPr>
              <a:t>BS, Civil Engr., Geodesy and Surveying, NTUA, Athens, Greece</a:t>
            </a:r>
          </a:p>
          <a:p>
            <a:endParaRPr lang="en-US" dirty="0">
              <a:solidFill>
                <a:srgbClr val="0070C0"/>
              </a:solidFill>
              <a:latin typeface="Calisto MT" pitchFamily="18" charset="0"/>
            </a:endParaRPr>
          </a:p>
          <a:p>
            <a:r>
              <a:rPr lang="en-US" dirty="0">
                <a:solidFill>
                  <a:srgbClr val="0070C0"/>
                </a:solidFill>
                <a:latin typeface="Calisto MT" pitchFamily="18" charset="0"/>
              </a:rPr>
              <a:t>M.A., Geography, UCLA</a:t>
            </a:r>
          </a:p>
          <a:p>
            <a:endParaRPr lang="en-US" dirty="0">
              <a:solidFill>
                <a:srgbClr val="0070C0"/>
              </a:solidFill>
              <a:latin typeface="Calisto MT" pitchFamily="18" charset="0"/>
            </a:endParaRPr>
          </a:p>
          <a:p>
            <a:endParaRPr lang="en-US" dirty="0">
              <a:solidFill>
                <a:srgbClr val="0070C0"/>
              </a:solidFill>
              <a:latin typeface="Calisto MT" pitchFamily="18" charset="0"/>
            </a:endParaRPr>
          </a:p>
          <a:p>
            <a:endParaRPr lang="en-US" dirty="0">
              <a:solidFill>
                <a:srgbClr val="0070C0"/>
              </a:solidFill>
              <a:latin typeface="Calisto MT" pitchFamily="18" charset="0"/>
            </a:endParaRPr>
          </a:p>
          <a:p>
            <a:endParaRPr lang="en-US" dirty="0">
              <a:solidFill>
                <a:srgbClr val="0070C0"/>
              </a:solidFill>
              <a:latin typeface="Calisto MT" pitchFamily="18" charset="0"/>
            </a:endParaRPr>
          </a:p>
          <a:p>
            <a:endParaRPr lang="en-US" dirty="0">
              <a:solidFill>
                <a:srgbClr val="0070C0"/>
              </a:solidFill>
              <a:latin typeface="Calisto MT" pitchFamily="18" charset="0"/>
            </a:endParaRPr>
          </a:p>
          <a:p>
            <a:r>
              <a:rPr lang="en-US" dirty="0">
                <a:solidFill>
                  <a:srgbClr val="0070C0"/>
                </a:solidFill>
                <a:latin typeface="Calisto MT" pitchFamily="18" charset="0"/>
              </a:rPr>
              <a:t>M.S., Ph.D., Environmental Engr., UIUC</a:t>
            </a:r>
          </a:p>
          <a:p>
            <a:endParaRPr lang="en-US" dirty="0">
              <a:solidFill>
                <a:srgbClr val="0070C0"/>
              </a:solidFill>
              <a:latin typeface="Calisto MT" pitchFamily="18" charset="0"/>
            </a:endParaRPr>
          </a:p>
          <a:p>
            <a:endParaRPr lang="en-US" dirty="0">
              <a:solidFill>
                <a:srgbClr val="0070C0"/>
              </a:solidFill>
              <a:latin typeface="Calisto MT" pitchFamily="18" charset="0"/>
            </a:endParaRPr>
          </a:p>
        </p:txBody>
      </p:sp>
      <p:pic>
        <p:nvPicPr>
          <p:cNvPr id="20" name="Picture 19">
            <a:extLst>
              <a:ext uri="{FF2B5EF4-FFF2-40B4-BE49-F238E27FC236}">
                <a16:creationId xmlns:a16="http://schemas.microsoft.com/office/drawing/2014/main" id="{C1B3BFA2-6852-447D-90BD-C74F763D6600}"/>
              </a:ext>
            </a:extLst>
          </p:cNvPr>
          <p:cNvPicPr>
            <a:picLocks noChangeAspect="1"/>
          </p:cNvPicPr>
          <p:nvPr/>
        </p:nvPicPr>
        <p:blipFill>
          <a:blip r:embed="rId2"/>
          <a:stretch>
            <a:fillRect/>
          </a:stretch>
        </p:blipFill>
        <p:spPr>
          <a:xfrm>
            <a:off x="459780" y="1752600"/>
            <a:ext cx="3925327" cy="2964526"/>
          </a:xfrm>
          <a:prstGeom prst="rect">
            <a:avLst/>
          </a:prstGeom>
        </p:spPr>
      </p:pic>
      <p:sp>
        <p:nvSpPr>
          <p:cNvPr id="9" name="Rectangle 8">
            <a:extLst>
              <a:ext uri="{FF2B5EF4-FFF2-40B4-BE49-F238E27FC236}">
                <a16:creationId xmlns:a16="http://schemas.microsoft.com/office/drawing/2014/main" id="{FC832BCF-E5AA-4FC8-BCAB-DD557190EDB7}"/>
              </a:ext>
            </a:extLst>
          </p:cNvPr>
          <p:cNvSpPr/>
          <p:nvPr/>
        </p:nvSpPr>
        <p:spPr>
          <a:xfrm>
            <a:off x="457200" y="5329722"/>
            <a:ext cx="5638800" cy="923330"/>
          </a:xfrm>
          <a:prstGeom prst="rect">
            <a:avLst/>
          </a:prstGeom>
        </p:spPr>
        <p:txBody>
          <a:bodyPr wrap="square">
            <a:spAutoFit/>
          </a:bodyPr>
          <a:lstStyle/>
          <a:p>
            <a:r>
              <a:rPr lang="en-US" dirty="0">
                <a:solidFill>
                  <a:srgbClr val="0070C0"/>
                </a:solidFill>
                <a:latin typeface="Calisto MT" pitchFamily="18" charset="0"/>
              </a:rPr>
              <a:t>Research area: Air quality measurement and modeling.</a:t>
            </a:r>
          </a:p>
          <a:p>
            <a:r>
              <a:rPr lang="en-US" dirty="0">
                <a:solidFill>
                  <a:srgbClr val="0070C0"/>
                </a:solidFill>
                <a:latin typeface="Calisto MT" pitchFamily="18" charset="0"/>
              </a:rPr>
              <a:t>Major interest: Environmental Policy.</a:t>
            </a:r>
          </a:p>
          <a:p>
            <a:r>
              <a:rPr lang="en-US" dirty="0">
                <a:solidFill>
                  <a:srgbClr val="0070C0"/>
                </a:solidFill>
                <a:latin typeface="Calisto MT" pitchFamily="18" charset="0"/>
              </a:rPr>
              <a:t>Biggest loves: Family and Teaching.</a:t>
            </a:r>
            <a:endParaRPr lang="en-US" dirty="0"/>
          </a:p>
        </p:txBody>
      </p:sp>
      <p:pic>
        <p:nvPicPr>
          <p:cNvPr id="1026" name="Picture 2" descr="Image result for star trek ship phaser">
            <a:extLst>
              <a:ext uri="{FF2B5EF4-FFF2-40B4-BE49-F238E27FC236}">
                <a16:creationId xmlns:a16="http://schemas.microsoft.com/office/drawing/2014/main" id="{56BC4ED2-FB18-4AF9-BB52-DB85813F0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713" y="2590800"/>
            <a:ext cx="1895381" cy="1312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mage earth from satellite">
            <a:extLst>
              <a:ext uri="{FF2B5EF4-FFF2-40B4-BE49-F238E27FC236}">
                <a16:creationId xmlns:a16="http://schemas.microsoft.com/office/drawing/2014/main" id="{1C08DC11-167A-48DA-B16C-289F6DFB9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4639" y="4343400"/>
            <a:ext cx="1745867" cy="1745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FF8D41-56F0-44ED-AB8D-5CA665F15CA7}"/>
              </a:ext>
            </a:extLst>
          </p:cNvPr>
          <p:cNvSpPr txBox="1"/>
          <p:nvPr/>
        </p:nvSpPr>
        <p:spPr>
          <a:xfrm>
            <a:off x="6874864" y="2517392"/>
            <a:ext cx="1600200" cy="923330"/>
          </a:xfrm>
          <a:prstGeom prst="rect">
            <a:avLst/>
          </a:prstGeom>
          <a:noFill/>
        </p:spPr>
        <p:txBody>
          <a:bodyPr wrap="square" rtlCol="0">
            <a:spAutoFit/>
          </a:bodyPr>
          <a:lstStyle/>
          <a:p>
            <a:r>
              <a:rPr lang="en-US" dirty="0" err="1">
                <a:solidFill>
                  <a:schemeClr val="bg1"/>
                </a:solidFill>
              </a:rPr>
              <a:t>StarTrek</a:t>
            </a:r>
            <a:r>
              <a:rPr lang="en-US" dirty="0">
                <a:solidFill>
                  <a:schemeClr val="bg1"/>
                </a:solidFill>
              </a:rPr>
              <a:t> - Next Generation  </a:t>
            </a:r>
          </a:p>
        </p:txBody>
      </p:sp>
      <p:pic>
        <p:nvPicPr>
          <p:cNvPr id="8" name="Picture 7">
            <a:extLst>
              <a:ext uri="{FF2B5EF4-FFF2-40B4-BE49-F238E27FC236}">
                <a16:creationId xmlns:a16="http://schemas.microsoft.com/office/drawing/2014/main" id="{39815B7C-2499-4D86-82F4-DE764F2F3A42}"/>
              </a:ext>
            </a:extLst>
          </p:cNvPr>
          <p:cNvPicPr>
            <a:picLocks noChangeAspect="1"/>
          </p:cNvPicPr>
          <p:nvPr/>
        </p:nvPicPr>
        <p:blipFill>
          <a:blip r:embed="rId5"/>
          <a:stretch>
            <a:fillRect/>
          </a:stretch>
        </p:blipFill>
        <p:spPr>
          <a:xfrm>
            <a:off x="7912980" y="3352800"/>
            <a:ext cx="862963" cy="550727"/>
          </a:xfrm>
          <a:prstGeom prst="rect">
            <a:avLst/>
          </a:prstGeom>
        </p:spPr>
      </p:pic>
      <p:sp>
        <p:nvSpPr>
          <p:cNvPr id="10" name="TextBox 9">
            <a:extLst>
              <a:ext uri="{FF2B5EF4-FFF2-40B4-BE49-F238E27FC236}">
                <a16:creationId xmlns:a16="http://schemas.microsoft.com/office/drawing/2014/main" id="{6CED179B-012E-4A7C-9231-A583767CF06E}"/>
              </a:ext>
            </a:extLst>
          </p:cNvPr>
          <p:cNvSpPr txBox="1"/>
          <p:nvPr/>
        </p:nvSpPr>
        <p:spPr>
          <a:xfrm>
            <a:off x="6994658" y="4391919"/>
            <a:ext cx="1349803" cy="646331"/>
          </a:xfrm>
          <a:prstGeom prst="rect">
            <a:avLst/>
          </a:prstGeom>
          <a:noFill/>
        </p:spPr>
        <p:txBody>
          <a:bodyPr wrap="square" rtlCol="0">
            <a:spAutoFit/>
          </a:bodyPr>
          <a:lstStyle/>
          <a:p>
            <a:r>
              <a:rPr lang="en-US" dirty="0">
                <a:solidFill>
                  <a:schemeClr val="bg1"/>
                </a:solidFill>
              </a:rPr>
              <a:t>Our real spaceship</a:t>
            </a:r>
          </a:p>
        </p:txBody>
      </p:sp>
    </p:spTree>
    <p:extLst>
      <p:ext uri="{BB962C8B-B14F-4D97-AF65-F5344CB8AC3E}">
        <p14:creationId xmlns:p14="http://schemas.microsoft.com/office/powerpoint/2010/main" val="348758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28"/>
                                        </p:tgtEl>
                                        <p:attrNameLst>
                                          <p:attrName>style.visibility</p:attrName>
                                        </p:attrNameLst>
                                      </p:cBhvr>
                                      <p:to>
                                        <p:strVal val="visible"/>
                                      </p:to>
                                    </p:set>
                                    <p:anim calcmode="lin" valueType="num">
                                      <p:cBhvr additive="base">
                                        <p:cTn id="33" dur="500" fill="hold"/>
                                        <p:tgtEl>
                                          <p:spTgt spid="1028"/>
                                        </p:tgtEl>
                                        <p:attrNameLst>
                                          <p:attrName>ppt_x</p:attrName>
                                        </p:attrNameLst>
                                      </p:cBhvr>
                                      <p:tavLst>
                                        <p:tav tm="0">
                                          <p:val>
                                            <p:strVal val="#ppt_x"/>
                                          </p:val>
                                        </p:tav>
                                        <p:tav tm="100000">
                                          <p:val>
                                            <p:strVal val="#ppt_x"/>
                                          </p:val>
                                        </p:tav>
                                      </p:tavLst>
                                    </p:anim>
                                    <p:anim calcmode="lin" valueType="num">
                                      <p:cBhvr additive="base">
                                        <p:cTn id="3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anim calcmode="lin" valueType="num">
                                      <p:cBhvr additive="base">
                                        <p:cTn id="39"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latin typeface="Bookman Old Style" panose="02050604050505020204" pitchFamily="18" charset="0"/>
              </a:rPr>
              <a:t>In fewer words?</a:t>
            </a:r>
          </a:p>
        </p:txBody>
      </p:sp>
      <p:sp>
        <p:nvSpPr>
          <p:cNvPr id="3" name="Content Placeholder 2"/>
          <p:cNvSpPr>
            <a:spLocks noGrp="1"/>
          </p:cNvSpPr>
          <p:nvPr>
            <p:ph idx="1"/>
          </p:nvPr>
        </p:nvSpPr>
        <p:spPr>
          <a:xfrm>
            <a:off x="762000" y="2057401"/>
            <a:ext cx="7467600" cy="1600199"/>
          </a:xfrm>
        </p:spPr>
        <p:txBody>
          <a:bodyPr>
            <a:normAutofit lnSpcReduction="10000"/>
          </a:bodyPr>
          <a:lstStyle/>
          <a:p>
            <a:r>
              <a:rPr lang="en-US" sz="2400" dirty="0">
                <a:latin typeface="Calisto MT" panose="02040603050505030304" pitchFamily="18" charset="0"/>
              </a:rPr>
              <a:t>Teacher’s job is to show the way</a:t>
            </a:r>
          </a:p>
          <a:p>
            <a:r>
              <a:rPr lang="en-US" sz="2400" dirty="0">
                <a:latin typeface="Calisto MT" panose="02040603050505030304" pitchFamily="18" charset="0"/>
              </a:rPr>
              <a:t>It is the student’s responsibility to travel it by asking questions and actively working on providing answers to these questions</a:t>
            </a:r>
          </a:p>
        </p:txBody>
      </p:sp>
      <p:sp>
        <p:nvSpPr>
          <p:cNvPr id="4" name="Date Placeholder 3"/>
          <p:cNvSpPr>
            <a:spLocks noGrp="1"/>
          </p:cNvSpPr>
          <p:nvPr>
            <p:ph type="dt" sz="half" idx="10"/>
          </p:nvPr>
        </p:nvSpPr>
        <p:spPr/>
        <p:txBody>
          <a:bodyPr/>
          <a:lstStyle/>
          <a:p>
            <a:fld id="{6DE4F3BB-6E94-4BF4-81EE-618CE99AD3BC}"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70</a:t>
            </a:fld>
            <a:endParaRPr lang="en-US" dirty="0"/>
          </a:p>
        </p:txBody>
      </p:sp>
    </p:spTree>
    <p:extLst>
      <p:ext uri="{BB962C8B-B14F-4D97-AF65-F5344CB8AC3E}">
        <p14:creationId xmlns:p14="http://schemas.microsoft.com/office/powerpoint/2010/main" val="2674812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AF80-12EE-304F-A42D-B6416FADEA4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03B8EBD-BE32-DD48-B73B-2C0F3FF717F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6B13DBF-ABDA-B44F-B0BC-DBB849D720B2}"/>
              </a:ext>
            </a:extLst>
          </p:cNvPr>
          <p:cNvSpPr>
            <a:spLocks noGrp="1"/>
          </p:cNvSpPr>
          <p:nvPr>
            <p:ph type="dt" sz="half" idx="10"/>
          </p:nvPr>
        </p:nvSpPr>
        <p:spPr/>
        <p:txBody>
          <a:bodyPr/>
          <a:lstStyle/>
          <a:p>
            <a:fld id="{6DE4F3BB-6E94-4BF4-81EE-618CE99AD3BC}" type="datetime1">
              <a:rPr lang="en-US" smtClean="0"/>
              <a:pPr/>
              <a:t>8/14/2023</a:t>
            </a:fld>
            <a:endParaRPr lang="en-US"/>
          </a:p>
        </p:txBody>
      </p:sp>
      <p:sp>
        <p:nvSpPr>
          <p:cNvPr id="5" name="Slide Number Placeholder 4">
            <a:extLst>
              <a:ext uri="{FF2B5EF4-FFF2-40B4-BE49-F238E27FC236}">
                <a16:creationId xmlns:a16="http://schemas.microsoft.com/office/drawing/2014/main" id="{72DF2554-5072-5148-BBD2-F02158FEA2D7}"/>
              </a:ext>
            </a:extLst>
          </p:cNvPr>
          <p:cNvSpPr>
            <a:spLocks noGrp="1"/>
          </p:cNvSpPr>
          <p:nvPr>
            <p:ph type="sldNum" sz="quarter" idx="12"/>
          </p:nvPr>
        </p:nvSpPr>
        <p:spPr/>
        <p:txBody>
          <a:bodyPr/>
          <a:lstStyle/>
          <a:p>
            <a:fld id="{99EB6A80-5F3A-48F8-9A6D-FBAB30EAD4DB}" type="slidenum">
              <a:rPr lang="en-US" smtClean="0"/>
              <a:pPr/>
              <a:t>71</a:t>
            </a:fld>
            <a:endParaRPr lang="en-US"/>
          </a:p>
        </p:txBody>
      </p:sp>
      <p:pic>
        <p:nvPicPr>
          <p:cNvPr id="2050" name="Picture 2">
            <a:extLst>
              <a:ext uri="{FF2B5EF4-FFF2-40B4-BE49-F238E27FC236}">
                <a16:creationId xmlns:a16="http://schemas.microsoft.com/office/drawing/2014/main" id="{81405DAE-5A86-1742-9368-0E51949E7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098"/>
            <a:ext cx="7924800" cy="52788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E485B8-CFCB-4F44-B983-5F5C6BCB5119}"/>
              </a:ext>
            </a:extLst>
          </p:cNvPr>
          <p:cNvSpPr txBox="1"/>
          <p:nvPr/>
        </p:nvSpPr>
        <p:spPr>
          <a:xfrm>
            <a:off x="152400" y="5368816"/>
            <a:ext cx="8839200" cy="646331"/>
          </a:xfrm>
          <a:prstGeom prst="rect">
            <a:avLst/>
          </a:prstGeom>
          <a:noFill/>
        </p:spPr>
        <p:txBody>
          <a:bodyPr wrap="square" rtlCol="0">
            <a:spAutoFit/>
          </a:bodyPr>
          <a:lstStyle/>
          <a:p>
            <a:r>
              <a:rPr lang="en-US" dirty="0"/>
              <a:t>Human brains are not naturally good at probability, so many of the concepts in this class will be counterintuitive.</a:t>
            </a:r>
          </a:p>
        </p:txBody>
      </p:sp>
    </p:spTree>
    <p:extLst>
      <p:ext uri="{BB962C8B-B14F-4D97-AF65-F5344CB8AC3E}">
        <p14:creationId xmlns:p14="http://schemas.microsoft.com/office/powerpoint/2010/main" val="1136028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Instructors often hear: “I hear probability and stats are not relevant to me as a CEE!”</a:t>
            </a:r>
          </a:p>
        </p:txBody>
      </p:sp>
      <p:sp>
        <p:nvSpPr>
          <p:cNvPr id="3" name="Content Placeholder 2"/>
          <p:cNvSpPr>
            <a:spLocks noGrp="1"/>
          </p:cNvSpPr>
          <p:nvPr>
            <p:ph sz="quarter" idx="1"/>
          </p:nvPr>
        </p:nvSpPr>
        <p:spPr>
          <a:xfrm>
            <a:off x="838200" y="1981200"/>
            <a:ext cx="7848600" cy="2514600"/>
          </a:xfrm>
        </p:spPr>
        <p:txBody>
          <a:bodyPr/>
          <a:lstStyle/>
          <a:p>
            <a:pPr marL="0" indent="0">
              <a:buNone/>
            </a:pPr>
            <a:endParaRPr lang="en-US" dirty="0">
              <a:latin typeface="Calisto MT" panose="02040603050505030304" pitchFamily="18" charset="0"/>
              <a:cs typeface="Calibri" panose="020F0502020204030204" pitchFamily="34" charset="0"/>
            </a:endParaRPr>
          </a:p>
          <a:p>
            <a:pPr marL="0" indent="0">
              <a:buNone/>
            </a:pPr>
            <a:r>
              <a:rPr lang="en-US" dirty="0">
                <a:latin typeface="Calisto MT" panose="02040603050505030304" pitchFamily="18" charset="0"/>
                <a:cs typeface="Calibri" panose="020F0502020204030204" pitchFamily="34" charset="0"/>
              </a:rPr>
              <a:t>Hm…., </a:t>
            </a:r>
          </a:p>
          <a:p>
            <a:pPr marL="0" indent="0">
              <a:buNone/>
            </a:pPr>
            <a:endParaRPr lang="en-US" dirty="0">
              <a:latin typeface="Calisto MT" panose="02040603050505030304" pitchFamily="18" charset="0"/>
              <a:cs typeface="Calibri" panose="020F0502020204030204" pitchFamily="34" charset="0"/>
            </a:endParaRPr>
          </a:p>
          <a:p>
            <a:pPr marL="0" indent="0">
              <a:buNone/>
            </a:pPr>
            <a:r>
              <a:rPr lang="en-US" dirty="0">
                <a:latin typeface="Calisto MT" panose="02040603050505030304" pitchFamily="18" charset="0"/>
                <a:cs typeface="Calibri" panose="020F0502020204030204" pitchFamily="34" charset="0"/>
              </a:rPr>
              <a:t>		why is this class required then?</a:t>
            </a:r>
          </a:p>
          <a:p>
            <a:pPr marL="0" indent="0" algn="ctr">
              <a:buNone/>
            </a:pPr>
            <a:endParaRPr lang="en-US" dirty="0">
              <a:latin typeface="Calisto MT" panose="02040603050505030304" pitchFamily="18" charset="0"/>
              <a:cs typeface="Calibri" panose="020F0502020204030204" pitchFamily="34" charset="0"/>
            </a:endParaRPr>
          </a:p>
          <a:p>
            <a:pPr marL="0" indent="0" algn="ctr">
              <a:buNone/>
            </a:pPr>
            <a:endParaRPr lang="en-US" dirty="0">
              <a:latin typeface="Calisto MT" panose="02040603050505030304" pitchFamily="18" charset="0"/>
              <a:cs typeface="Calibri" panose="020F0502020204030204" pitchFamily="34" charset="0"/>
            </a:endParaRPr>
          </a:p>
          <a:p>
            <a:pPr marL="0" indent="0" algn="ctr">
              <a:buNone/>
            </a:pPr>
            <a:endParaRPr lang="en-US" dirty="0">
              <a:latin typeface="Calisto MT" panose="02040603050505030304" pitchFamily="18" charset="0"/>
              <a:cs typeface="Calibri" panose="020F0502020204030204" pitchFamily="34" charset="0"/>
            </a:endParaRPr>
          </a:p>
          <a:p>
            <a:pPr marL="0" indent="0" algn="ctr">
              <a:buNone/>
            </a:pPr>
            <a:endParaRPr lang="en-US" dirty="0">
              <a:latin typeface="Calisto MT" panose="02040603050505030304" pitchFamily="18" charset="0"/>
              <a:cs typeface="Calibri" panose="020F0502020204030204" pitchFamily="34" charset="0"/>
            </a:endParaRP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72</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2B64F707-6090-41BB-A781-497A41815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9529" y="4648200"/>
            <a:ext cx="2008508" cy="1566636"/>
          </a:xfrm>
          <a:prstGeom prst="rect">
            <a:avLst/>
          </a:prstGeom>
        </p:spPr>
      </p:pic>
    </p:spTree>
    <p:extLst>
      <p:ext uri="{BB962C8B-B14F-4D97-AF65-F5344CB8AC3E}">
        <p14:creationId xmlns:p14="http://schemas.microsoft.com/office/powerpoint/2010/main" val="388668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More productive frames of mind</a:t>
            </a:r>
          </a:p>
        </p:txBody>
      </p:sp>
      <p:sp>
        <p:nvSpPr>
          <p:cNvPr id="3" name="Content Placeholder 2"/>
          <p:cNvSpPr>
            <a:spLocks noGrp="1"/>
          </p:cNvSpPr>
          <p:nvPr>
            <p:ph sz="quarter" idx="1"/>
          </p:nvPr>
        </p:nvSpPr>
        <p:spPr>
          <a:xfrm>
            <a:off x="762000" y="1524000"/>
            <a:ext cx="7772400" cy="3505200"/>
          </a:xfrm>
        </p:spPr>
        <p:txBody>
          <a:bodyPr>
            <a:normAutofit fontScale="92500" lnSpcReduction="20000"/>
          </a:bodyPr>
          <a:lstStyle/>
          <a:p>
            <a:pPr marL="0" indent="0">
              <a:buNone/>
            </a:pPr>
            <a:r>
              <a:rPr lang="en-US" dirty="0">
                <a:latin typeface="Calisto MT" panose="02040603050505030304" pitchFamily="18" charset="0"/>
              </a:rPr>
              <a:t>How can I use probability and statistics in my engineering applications?</a:t>
            </a:r>
          </a:p>
          <a:p>
            <a:pPr marL="0" indent="0">
              <a:buNone/>
            </a:pPr>
            <a:endParaRPr lang="en-US" dirty="0">
              <a:latin typeface="Calisto MT" panose="02040603050505030304" pitchFamily="18" charset="0"/>
            </a:endParaRPr>
          </a:p>
          <a:p>
            <a:pPr marL="0" indent="0">
              <a:buNone/>
            </a:pPr>
            <a:r>
              <a:rPr lang="en-US" dirty="0">
                <a:latin typeface="Calisto MT" panose="02040603050505030304" pitchFamily="18" charset="0"/>
              </a:rPr>
              <a:t>How about stop fretting about the grade and start paying attention to what you learn? </a:t>
            </a:r>
          </a:p>
          <a:p>
            <a:pPr marL="0" indent="0">
              <a:buNone/>
            </a:pPr>
            <a:endParaRPr lang="en-US" dirty="0">
              <a:latin typeface="Calisto MT" panose="02040603050505030304" pitchFamily="18" charset="0"/>
            </a:endParaRPr>
          </a:p>
          <a:p>
            <a:pPr marL="0" indent="0">
              <a:buNone/>
            </a:pPr>
            <a:r>
              <a:rPr lang="en-US" dirty="0">
                <a:solidFill>
                  <a:srgbClr val="FF0000"/>
                </a:solidFill>
                <a:latin typeface="Calisto MT" panose="02040603050505030304" pitchFamily="18" charset="0"/>
              </a:rPr>
              <a:t>Guaranteed</a:t>
            </a:r>
            <a:r>
              <a:rPr lang="en-US" dirty="0">
                <a:latin typeface="Calisto MT" panose="02040603050505030304" pitchFamily="18" charset="0"/>
              </a:rPr>
              <a:t>: When you learn well, the high grade follows. </a:t>
            </a: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73</a:t>
            </a:fld>
            <a:endParaRPr lang="en-US" dirty="0"/>
          </a:p>
        </p:txBody>
      </p:sp>
      <p:sp>
        <p:nvSpPr>
          <p:cNvPr id="6" name="TextBox 5"/>
          <p:cNvSpPr txBox="1"/>
          <p:nvPr/>
        </p:nvSpPr>
        <p:spPr>
          <a:xfrm>
            <a:off x="762000" y="5474554"/>
            <a:ext cx="7239000" cy="523220"/>
          </a:xfrm>
          <a:prstGeom prst="rect">
            <a:avLst/>
          </a:prstGeom>
          <a:solidFill>
            <a:srgbClr val="FFFF00"/>
          </a:solidFill>
          <a:ln>
            <a:solidFill>
              <a:srgbClr val="FF0000"/>
            </a:solidFill>
          </a:ln>
        </p:spPr>
        <p:txBody>
          <a:bodyPr wrap="square" rtlCol="0">
            <a:spAutoFit/>
          </a:bodyPr>
          <a:lstStyle/>
          <a:p>
            <a:pPr algn="ctr"/>
            <a:r>
              <a:rPr lang="en-US" sz="2800" dirty="0">
                <a:latin typeface="Calisto MT" panose="02040603050505030304" pitchFamily="18" charset="0"/>
              </a:rPr>
              <a:t>It’s </a:t>
            </a:r>
            <a:r>
              <a:rPr lang="en-US" sz="2800" u="sng" dirty="0">
                <a:latin typeface="Calisto MT" panose="02040603050505030304" pitchFamily="18" charset="0"/>
              </a:rPr>
              <a:t>not</a:t>
            </a:r>
            <a:r>
              <a:rPr lang="en-US" sz="2800" dirty="0">
                <a:latin typeface="Calisto MT" panose="02040603050505030304" pitchFamily="18" charset="0"/>
              </a:rPr>
              <a:t> a chase for survival! </a:t>
            </a:r>
            <a:r>
              <a:rPr lang="en-US" sz="2800" dirty="0">
                <a:solidFill>
                  <a:srgbClr val="FF0000"/>
                </a:solidFill>
                <a:latin typeface="Calisto MT" panose="02040603050505030304" pitchFamily="18" charset="0"/>
              </a:rPr>
              <a:t>It’s an adventure</a:t>
            </a:r>
            <a:r>
              <a:rPr lang="en-US" sz="2800" dirty="0">
                <a:latin typeface="Calisto MT" panose="02040603050505030304" pitchFamily="18" charset="0"/>
              </a:rPr>
              <a:t>!</a:t>
            </a:r>
          </a:p>
        </p:txBody>
      </p:sp>
    </p:spTree>
    <p:extLst>
      <p:ext uri="{BB962C8B-B14F-4D97-AF65-F5344CB8AC3E}">
        <p14:creationId xmlns:p14="http://schemas.microsoft.com/office/powerpoint/2010/main" val="33124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1277"/>
            <a:ext cx="8229600" cy="1143000"/>
          </a:xfrm>
        </p:spPr>
        <p:txBody>
          <a:bodyPr>
            <a:noAutofit/>
          </a:bodyPr>
          <a:lstStyle/>
          <a:p>
            <a:r>
              <a:rPr lang="en-US" sz="3600" dirty="0"/>
              <a:t>You can succeed in this class easily</a:t>
            </a:r>
          </a:p>
        </p:txBody>
      </p:sp>
      <p:sp>
        <p:nvSpPr>
          <p:cNvPr id="3" name="Content Placeholder 2"/>
          <p:cNvSpPr>
            <a:spLocks noGrp="1"/>
          </p:cNvSpPr>
          <p:nvPr>
            <p:ph sz="quarter" idx="1"/>
          </p:nvPr>
        </p:nvSpPr>
        <p:spPr>
          <a:xfrm>
            <a:off x="577637" y="1967359"/>
            <a:ext cx="6432763" cy="4251960"/>
          </a:xfrm>
        </p:spPr>
        <p:txBody>
          <a:bodyPr>
            <a:normAutofit/>
          </a:bodyPr>
          <a:lstStyle/>
          <a:p>
            <a:r>
              <a:rPr lang="en-US" sz="2400" dirty="0">
                <a:latin typeface="Calisto MT" panose="02040603050505030304" pitchFamily="18" charset="0"/>
              </a:rPr>
              <a:t>Come to class </a:t>
            </a:r>
          </a:p>
          <a:p>
            <a:r>
              <a:rPr lang="en-US" sz="2400" dirty="0">
                <a:latin typeface="Calisto MT" panose="02040603050505030304" pitchFamily="18" charset="0"/>
              </a:rPr>
              <a:t>Stay focused on what we do in class</a:t>
            </a:r>
          </a:p>
          <a:p>
            <a:pPr marL="0" indent="0" algn="ctr">
              <a:buNone/>
            </a:pPr>
            <a:r>
              <a:rPr lang="en-US" sz="2400" dirty="0">
                <a:solidFill>
                  <a:srgbClr val="FF0000"/>
                </a:solidFill>
                <a:latin typeface="Calisto MT" panose="02040603050505030304" pitchFamily="18" charset="0"/>
              </a:rPr>
              <a:t>/Teachers no brain-cell donors – only facilitators/</a:t>
            </a: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74</a:t>
            </a:fld>
            <a:endParaRPr lang="en-US" dirty="0"/>
          </a:p>
        </p:txBody>
      </p:sp>
      <p:pic>
        <p:nvPicPr>
          <p:cNvPr id="1028" name="Picture 4" descr="Image result for student sleeping in class carto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4613938"/>
            <a:ext cx="1327150" cy="1327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udent skipping class carto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194277"/>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tudents texting in class carto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360518"/>
            <a:ext cx="2123734" cy="13380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tudents talking in class carto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3930" y="4001806"/>
            <a:ext cx="1424288" cy="152401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1986EFF0-9382-4227-BB13-3C3BDE1EBD01}"/>
              </a:ext>
            </a:extLst>
          </p:cNvPr>
          <p:cNvCxnSpPr/>
          <p:nvPr/>
        </p:nvCxnSpPr>
        <p:spPr>
          <a:xfrm flipV="1">
            <a:off x="5181600" y="1447800"/>
            <a:ext cx="3429000" cy="38297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16BBE7B-0327-45CC-A500-054E6ACF5602}"/>
              </a:ext>
            </a:extLst>
          </p:cNvPr>
          <p:cNvCxnSpPr/>
          <p:nvPr/>
        </p:nvCxnSpPr>
        <p:spPr>
          <a:xfrm>
            <a:off x="5410200" y="1331308"/>
            <a:ext cx="3408018" cy="41945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61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 calcmode="lin" valueType="num">
                                      <p:cBhvr additive="base">
                                        <p:cTn id="27" dur="500" fill="hold"/>
                                        <p:tgtEl>
                                          <p:spTgt spid="1030"/>
                                        </p:tgtEl>
                                        <p:attrNameLst>
                                          <p:attrName>ppt_x</p:attrName>
                                        </p:attrNameLst>
                                      </p:cBhvr>
                                      <p:tavLst>
                                        <p:tav tm="0">
                                          <p:val>
                                            <p:strVal val="#ppt_x"/>
                                          </p:val>
                                        </p:tav>
                                        <p:tav tm="100000">
                                          <p:val>
                                            <p:strVal val="#ppt_x"/>
                                          </p:val>
                                        </p:tav>
                                      </p:tavLst>
                                    </p:anim>
                                    <p:anim calcmode="lin" valueType="num">
                                      <p:cBhvr additive="base">
                                        <p:cTn id="28" dur="500" fill="hold"/>
                                        <p:tgtEl>
                                          <p:spTgt spid="103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anim calcmode="lin" valueType="num">
                                      <p:cBhvr additive="base">
                                        <p:cTn id="31" dur="500" fill="hold"/>
                                        <p:tgtEl>
                                          <p:spTgt spid="1034"/>
                                        </p:tgtEl>
                                        <p:attrNameLst>
                                          <p:attrName>ppt_x</p:attrName>
                                        </p:attrNameLst>
                                      </p:cBhvr>
                                      <p:tavLst>
                                        <p:tav tm="0">
                                          <p:val>
                                            <p:strVal val="#ppt_x"/>
                                          </p:val>
                                        </p:tav>
                                        <p:tav tm="100000">
                                          <p:val>
                                            <p:strVal val="#ppt_x"/>
                                          </p:val>
                                        </p:tav>
                                      </p:tavLst>
                                    </p:anim>
                                    <p:anim calcmode="lin" valueType="num">
                                      <p:cBhvr additive="base">
                                        <p:cTn id="32" dur="500" fill="hold"/>
                                        <p:tgtEl>
                                          <p:spTgt spid="103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36"/>
                                        </p:tgtEl>
                                        <p:attrNameLst>
                                          <p:attrName>style.visibility</p:attrName>
                                        </p:attrNameLst>
                                      </p:cBhvr>
                                      <p:to>
                                        <p:strVal val="visible"/>
                                      </p:to>
                                    </p:set>
                                    <p:anim calcmode="lin" valueType="num">
                                      <p:cBhvr additive="base">
                                        <p:cTn id="35" dur="500" fill="hold"/>
                                        <p:tgtEl>
                                          <p:spTgt spid="1036"/>
                                        </p:tgtEl>
                                        <p:attrNameLst>
                                          <p:attrName>ppt_x</p:attrName>
                                        </p:attrNameLst>
                                      </p:cBhvr>
                                      <p:tavLst>
                                        <p:tav tm="0">
                                          <p:val>
                                            <p:strVal val="#ppt_x"/>
                                          </p:val>
                                        </p:tav>
                                        <p:tav tm="100000">
                                          <p:val>
                                            <p:strVal val="#ppt_x"/>
                                          </p:val>
                                        </p:tav>
                                      </p:tavLst>
                                    </p:anim>
                                    <p:anim calcmode="lin" valueType="num">
                                      <p:cBhvr additive="base">
                                        <p:cTn id="36" dur="500" fill="hold"/>
                                        <p:tgtEl>
                                          <p:spTgt spid="103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 calcmode="lin" valueType="num">
                                      <p:cBhvr additive="base">
                                        <p:cTn id="39" dur="500" fill="hold"/>
                                        <p:tgtEl>
                                          <p:spTgt spid="1028"/>
                                        </p:tgtEl>
                                        <p:attrNameLst>
                                          <p:attrName>ppt_x</p:attrName>
                                        </p:attrNameLst>
                                      </p:cBhvr>
                                      <p:tavLst>
                                        <p:tav tm="0">
                                          <p:val>
                                            <p:strVal val="#ppt_x"/>
                                          </p:val>
                                        </p:tav>
                                        <p:tav tm="100000">
                                          <p:val>
                                            <p:strVal val="#ppt_x"/>
                                          </p:val>
                                        </p:tav>
                                      </p:tavLst>
                                    </p:anim>
                                    <p:anim calcmode="lin" valueType="num">
                                      <p:cBhvr additive="base">
                                        <p:cTn id="4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encrypted-tbn2.gstatic.com/images?q=tbn:ANd9GcTCOXK4Tw0Qhj5ftCiiC4QitK-FVRMPtqXFxBwHfUhjqSBEyYLvrA_0fe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67" y="1925078"/>
            <a:ext cx="2012463" cy="13407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3600" dirty="0"/>
              <a:t>You can definitely succeed in this class!</a:t>
            </a:r>
          </a:p>
        </p:txBody>
      </p:sp>
      <p:sp>
        <p:nvSpPr>
          <p:cNvPr id="3" name="Content Placeholder 2"/>
          <p:cNvSpPr>
            <a:spLocks noGrp="1"/>
          </p:cNvSpPr>
          <p:nvPr>
            <p:ph sz="quarter" idx="1"/>
          </p:nvPr>
        </p:nvSpPr>
        <p:spPr>
          <a:xfrm>
            <a:off x="2590800" y="1854754"/>
            <a:ext cx="6553200" cy="4501596"/>
          </a:xfrm>
        </p:spPr>
        <p:txBody>
          <a:bodyPr>
            <a:normAutofit/>
          </a:bodyPr>
          <a:lstStyle/>
          <a:p>
            <a:r>
              <a:rPr lang="en-US" sz="2400" dirty="0">
                <a:latin typeface="Calisto MT" panose="02040603050505030304" pitchFamily="18" charset="0"/>
              </a:rPr>
              <a:t>Work on all assignments and examples</a:t>
            </a:r>
          </a:p>
          <a:p>
            <a:r>
              <a:rPr lang="en-US" sz="2400" dirty="0">
                <a:latin typeface="Calisto MT" panose="02040603050505030304" pitchFamily="18" charset="0"/>
              </a:rPr>
              <a:t>Submit every assignment on time!</a:t>
            </a:r>
          </a:p>
          <a:p>
            <a:r>
              <a:rPr lang="en-US" sz="2400" dirty="0">
                <a:latin typeface="Calisto MT" panose="02040603050505030304" pitchFamily="18" charset="0"/>
              </a:rPr>
              <a:t>Study from day 1 even if you have seen some material in high school</a:t>
            </a:r>
          </a:p>
          <a:p>
            <a:r>
              <a:rPr lang="en-US" sz="2400" dirty="0">
                <a:latin typeface="Calisto MT" panose="02040603050505030304" pitchFamily="18" charset="0"/>
              </a:rPr>
              <a:t>Ask questions, as you study</a:t>
            </a:r>
          </a:p>
          <a:p>
            <a:r>
              <a:rPr lang="en-US" sz="2400" dirty="0">
                <a:latin typeface="Calisto MT" panose="02040603050505030304" pitchFamily="18" charset="0"/>
              </a:rPr>
              <a:t>Come to office hours to ask questions</a:t>
            </a:r>
          </a:p>
          <a:p>
            <a:endParaRPr lang="en-US" sz="2400" i="1" dirty="0">
              <a:latin typeface="Calisto MT" panose="02040603050505030304" pitchFamily="18" charset="0"/>
            </a:endParaRP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75</a:t>
            </a:fld>
            <a:endParaRPr lang="en-US" dirty="0"/>
          </a:p>
        </p:txBody>
      </p:sp>
      <p:pic>
        <p:nvPicPr>
          <p:cNvPr id="2052"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4343400"/>
            <a:ext cx="1530013" cy="15952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38831" y="6011197"/>
            <a:ext cx="2233582" cy="369332"/>
          </a:xfrm>
          <a:prstGeom prst="rect">
            <a:avLst/>
          </a:prstGeom>
          <a:solidFill>
            <a:schemeClr val="accent4">
              <a:lumMod val="20000"/>
              <a:lumOff val="80000"/>
            </a:schemeClr>
          </a:solidFill>
          <a:ln>
            <a:solidFill>
              <a:srgbClr val="FF0000"/>
            </a:solidFill>
          </a:ln>
        </p:spPr>
        <p:txBody>
          <a:bodyPr wrap="square" rtlCol="0">
            <a:spAutoFit/>
          </a:bodyPr>
          <a:lstStyle/>
          <a:p>
            <a:r>
              <a:rPr lang="en-US" dirty="0"/>
              <a:t>You are not alone!</a:t>
            </a:r>
          </a:p>
        </p:txBody>
      </p:sp>
      <p:cxnSp>
        <p:nvCxnSpPr>
          <p:cNvPr id="12" name="Straight Connector 11">
            <a:extLst>
              <a:ext uri="{FF2B5EF4-FFF2-40B4-BE49-F238E27FC236}">
                <a16:creationId xmlns:a16="http://schemas.microsoft.com/office/drawing/2014/main" id="{2FFDE53C-027A-4E6B-9FD5-6C55E09E9E21}"/>
              </a:ext>
            </a:extLst>
          </p:cNvPr>
          <p:cNvCxnSpPr>
            <a:cxnSpLocks/>
          </p:cNvCxnSpPr>
          <p:nvPr/>
        </p:nvCxnSpPr>
        <p:spPr>
          <a:xfrm flipV="1">
            <a:off x="609600" y="1925079"/>
            <a:ext cx="1447800" cy="18087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EAAD45-3671-48D2-98D7-18844EB036AB}"/>
              </a:ext>
            </a:extLst>
          </p:cNvPr>
          <p:cNvCxnSpPr>
            <a:cxnSpLocks/>
          </p:cNvCxnSpPr>
          <p:nvPr/>
        </p:nvCxnSpPr>
        <p:spPr>
          <a:xfrm>
            <a:off x="609600" y="1925078"/>
            <a:ext cx="1600200" cy="18849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95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or Cheating?</a:t>
            </a:r>
          </a:p>
        </p:txBody>
      </p:sp>
      <p:sp>
        <p:nvSpPr>
          <p:cNvPr id="3" name="Content Placeholder 2"/>
          <p:cNvSpPr>
            <a:spLocks noGrp="1"/>
          </p:cNvSpPr>
          <p:nvPr>
            <p:ph sz="quarter" idx="1"/>
          </p:nvPr>
        </p:nvSpPr>
        <p:spPr>
          <a:xfrm>
            <a:off x="497219" y="1524000"/>
            <a:ext cx="8213154" cy="2819400"/>
          </a:xfrm>
        </p:spPr>
        <p:txBody>
          <a:bodyPr>
            <a:noAutofit/>
          </a:bodyPr>
          <a:lstStyle/>
          <a:p>
            <a:pPr marL="0" indent="0" algn="ctr">
              <a:buNone/>
            </a:pPr>
            <a:r>
              <a:rPr lang="en-US" sz="2000" b="1" dirty="0">
                <a:latin typeface="Calisto MT" panose="02040603050505030304" pitchFamily="18" charset="0"/>
              </a:rPr>
              <a:t>The line between collaboration and cheating is fuzzy (or is it?). </a:t>
            </a:r>
          </a:p>
          <a:p>
            <a:pPr marL="0" indent="0">
              <a:buNone/>
            </a:pPr>
            <a:endParaRPr lang="en-US" sz="2000" dirty="0">
              <a:latin typeface="Calisto MT" panose="02040603050505030304" pitchFamily="18" charset="0"/>
            </a:endParaRPr>
          </a:p>
          <a:p>
            <a:pPr marL="0" indent="0">
              <a:buNone/>
            </a:pPr>
            <a:r>
              <a:rPr lang="en-US" sz="2000" dirty="0">
                <a:latin typeface="Calisto MT" panose="02040603050505030304" pitchFamily="18" charset="0"/>
              </a:rPr>
              <a:t>When you are working in groups, searching for a solution to a problem, looking through possible answers for the best one, or sorting out material to include in a presentation, </a:t>
            </a:r>
            <a:r>
              <a:rPr lang="en-US" sz="2000" dirty="0">
                <a:solidFill>
                  <a:srgbClr val="FF0000"/>
                </a:solidFill>
                <a:latin typeface="Calisto MT" panose="02040603050505030304" pitchFamily="18" charset="0"/>
              </a:rPr>
              <a:t>that’s</a:t>
            </a:r>
            <a:endParaRPr lang="en-US" sz="2000" dirty="0">
              <a:latin typeface="Calisto MT" panose="02040603050505030304" pitchFamily="18" charset="0"/>
            </a:endParaRPr>
          </a:p>
          <a:p>
            <a:pPr marL="0" indent="0">
              <a:buNone/>
            </a:pPr>
            <a:endParaRPr lang="en-US" sz="2000" dirty="0">
              <a:solidFill>
                <a:srgbClr val="FF0000"/>
              </a:solidFill>
              <a:latin typeface="Calisto MT" panose="02040603050505030304" pitchFamily="18" charset="0"/>
            </a:endParaRPr>
          </a:p>
          <a:p>
            <a:pPr marL="0" indent="0">
              <a:buNone/>
            </a:pPr>
            <a:endParaRPr lang="en-US" sz="2000" dirty="0">
              <a:solidFill>
                <a:srgbClr val="FF0000"/>
              </a:solidFill>
              <a:latin typeface="Calisto MT" panose="02040603050505030304" pitchFamily="18" charset="0"/>
            </a:endParaRPr>
          </a:p>
          <a:p>
            <a:pPr marL="0" indent="0">
              <a:buNone/>
            </a:pPr>
            <a:r>
              <a:rPr lang="en-US" sz="2000" dirty="0">
                <a:solidFill>
                  <a:srgbClr val="FF0000"/>
                </a:solidFill>
                <a:latin typeface="Calisto MT" panose="02040603050505030304" pitchFamily="18" charset="0"/>
              </a:rPr>
              <a:t>	 Collaboration                        OR                          Cheating?</a:t>
            </a: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76</a:t>
            </a:fld>
            <a:endParaRPr lang="en-US" dirty="0"/>
          </a:p>
        </p:txBody>
      </p:sp>
      <p:sp>
        <p:nvSpPr>
          <p:cNvPr id="6" name="Rectangle 5">
            <a:extLst>
              <a:ext uri="{FF2B5EF4-FFF2-40B4-BE49-F238E27FC236}">
                <a16:creationId xmlns:a16="http://schemas.microsoft.com/office/drawing/2014/main" id="{4668972B-C1E5-491F-92F5-F3286C434B8C}"/>
              </a:ext>
            </a:extLst>
          </p:cNvPr>
          <p:cNvSpPr/>
          <p:nvPr/>
        </p:nvSpPr>
        <p:spPr>
          <a:xfrm>
            <a:off x="1600200" y="5486400"/>
            <a:ext cx="7239000" cy="369332"/>
          </a:xfrm>
          <a:prstGeom prst="rect">
            <a:avLst/>
          </a:prstGeom>
        </p:spPr>
        <p:txBody>
          <a:bodyPr wrap="square">
            <a:spAutoFit/>
          </a:bodyPr>
          <a:lstStyle/>
          <a:p>
            <a:r>
              <a:rPr lang="en-US" b="1" dirty="0">
                <a:solidFill>
                  <a:srgbClr val="FF0000"/>
                </a:solidFill>
                <a:latin typeface="Calisto MT" panose="02040603050505030304" pitchFamily="18" charset="0"/>
              </a:rPr>
              <a:t>Collaboration</a:t>
            </a:r>
            <a:endParaRPr lang="en-US" dirty="0"/>
          </a:p>
        </p:txBody>
      </p:sp>
    </p:spTree>
    <p:extLst>
      <p:ext uri="{BB962C8B-B14F-4D97-AF65-F5344CB8AC3E}">
        <p14:creationId xmlns:p14="http://schemas.microsoft.com/office/powerpoint/2010/main" val="16037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or Cheating?</a:t>
            </a:r>
          </a:p>
        </p:txBody>
      </p:sp>
      <p:sp>
        <p:nvSpPr>
          <p:cNvPr id="3" name="Content Placeholder 2"/>
          <p:cNvSpPr>
            <a:spLocks noGrp="1"/>
          </p:cNvSpPr>
          <p:nvPr>
            <p:ph sz="quarter" idx="1"/>
          </p:nvPr>
        </p:nvSpPr>
        <p:spPr>
          <a:xfrm>
            <a:off x="497219" y="1524000"/>
            <a:ext cx="8213154" cy="1828800"/>
          </a:xfrm>
        </p:spPr>
        <p:txBody>
          <a:bodyPr>
            <a:noAutofit/>
          </a:bodyPr>
          <a:lstStyle/>
          <a:p>
            <a:r>
              <a:rPr lang="en-US" sz="2000" dirty="0">
                <a:latin typeface="Calisto MT" panose="02040603050505030304" pitchFamily="18" charset="0"/>
              </a:rPr>
              <a:t>When </a:t>
            </a:r>
            <a:r>
              <a:rPr lang="en-US" sz="2000" b="1" dirty="0">
                <a:latin typeface="Calisto MT" panose="02040603050505030304" pitchFamily="18" charset="0"/>
              </a:rPr>
              <a:t>one</a:t>
            </a:r>
            <a:r>
              <a:rPr lang="en-US" sz="2000" dirty="0">
                <a:latin typeface="Calisto MT" panose="02040603050505030304" pitchFamily="18" charset="0"/>
              </a:rPr>
              <a:t> student in the group solves the problem and everyone else copies the answer, </a:t>
            </a:r>
            <a:r>
              <a:rPr lang="en-US" sz="2000" dirty="0">
                <a:solidFill>
                  <a:srgbClr val="FF0000"/>
                </a:solidFill>
                <a:latin typeface="Calisto MT" panose="02040603050505030304" pitchFamily="18" charset="0"/>
              </a:rPr>
              <a:t>that’s</a:t>
            </a:r>
            <a:endParaRPr lang="en-US" sz="2000" dirty="0">
              <a:latin typeface="Calisto MT" panose="02040603050505030304" pitchFamily="18" charset="0"/>
            </a:endParaRPr>
          </a:p>
          <a:p>
            <a:pPr marL="0" indent="0">
              <a:buNone/>
            </a:pPr>
            <a:endParaRPr lang="en-US" sz="2000" dirty="0">
              <a:solidFill>
                <a:srgbClr val="FF0000"/>
              </a:solidFill>
              <a:latin typeface="Calisto MT" panose="02040603050505030304" pitchFamily="18" charset="0"/>
            </a:endParaRPr>
          </a:p>
          <a:p>
            <a:pPr marL="0" indent="0">
              <a:buNone/>
            </a:pPr>
            <a:r>
              <a:rPr lang="en-US" sz="2000" dirty="0">
                <a:solidFill>
                  <a:srgbClr val="FF0000"/>
                </a:solidFill>
                <a:latin typeface="Calisto MT" panose="02040603050505030304" pitchFamily="18" charset="0"/>
              </a:rPr>
              <a:t> 	Collaboration                        OR                          Cheating?</a:t>
            </a: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77</a:t>
            </a:fld>
            <a:endParaRPr lang="en-US" dirty="0"/>
          </a:p>
        </p:txBody>
      </p:sp>
      <p:sp>
        <p:nvSpPr>
          <p:cNvPr id="6" name="Rectangle 5">
            <a:extLst>
              <a:ext uri="{FF2B5EF4-FFF2-40B4-BE49-F238E27FC236}">
                <a16:creationId xmlns:a16="http://schemas.microsoft.com/office/drawing/2014/main" id="{2A82239C-CFDF-448C-9175-8017082898DD}"/>
              </a:ext>
            </a:extLst>
          </p:cNvPr>
          <p:cNvSpPr/>
          <p:nvPr/>
        </p:nvSpPr>
        <p:spPr>
          <a:xfrm>
            <a:off x="1524000" y="5149334"/>
            <a:ext cx="6553200" cy="369332"/>
          </a:xfrm>
          <a:prstGeom prst="rect">
            <a:avLst/>
          </a:prstGeom>
        </p:spPr>
        <p:txBody>
          <a:bodyPr wrap="square">
            <a:spAutoFit/>
          </a:bodyPr>
          <a:lstStyle/>
          <a:p>
            <a:r>
              <a:rPr lang="en-US" b="1" dirty="0">
                <a:solidFill>
                  <a:srgbClr val="FF0000"/>
                </a:solidFill>
                <a:latin typeface="Calisto MT" panose="02040603050505030304" pitchFamily="18" charset="0"/>
              </a:rPr>
              <a:t>Cheating</a:t>
            </a:r>
            <a:endParaRPr lang="en-US" dirty="0"/>
          </a:p>
        </p:txBody>
      </p:sp>
    </p:spTree>
    <p:extLst>
      <p:ext uri="{BB962C8B-B14F-4D97-AF65-F5344CB8AC3E}">
        <p14:creationId xmlns:p14="http://schemas.microsoft.com/office/powerpoint/2010/main" val="140367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or Cheating?</a:t>
            </a:r>
          </a:p>
        </p:txBody>
      </p:sp>
      <p:sp>
        <p:nvSpPr>
          <p:cNvPr id="3" name="Content Placeholder 2"/>
          <p:cNvSpPr>
            <a:spLocks noGrp="1"/>
          </p:cNvSpPr>
          <p:nvPr>
            <p:ph sz="quarter" idx="1"/>
          </p:nvPr>
        </p:nvSpPr>
        <p:spPr>
          <a:xfrm>
            <a:off x="497219" y="1524000"/>
            <a:ext cx="8213154" cy="2133600"/>
          </a:xfrm>
        </p:spPr>
        <p:txBody>
          <a:bodyPr>
            <a:noAutofit/>
          </a:bodyPr>
          <a:lstStyle/>
          <a:p>
            <a:r>
              <a:rPr lang="en-US" sz="2000" dirty="0">
                <a:latin typeface="Calisto MT" panose="02040603050505030304" pitchFamily="18" charset="0"/>
              </a:rPr>
              <a:t>When one student fails to deliver material she or he’s been assigned and </a:t>
            </a:r>
            <a:r>
              <a:rPr lang="en-US" sz="2000" b="1" dirty="0">
                <a:latin typeface="Calisto MT" panose="02040603050505030304" pitchFamily="18" charset="0"/>
              </a:rPr>
              <a:t>the rest </a:t>
            </a:r>
            <a:r>
              <a:rPr lang="en-US" sz="2000" dirty="0">
                <a:latin typeface="Calisto MT" panose="02040603050505030304" pitchFamily="18" charset="0"/>
              </a:rPr>
              <a:t>of the group covers, </a:t>
            </a:r>
            <a:r>
              <a:rPr lang="en-US" sz="2000" dirty="0">
                <a:solidFill>
                  <a:srgbClr val="FF0000"/>
                </a:solidFill>
                <a:latin typeface="Calisto MT" panose="02040603050505030304" pitchFamily="18" charset="0"/>
              </a:rPr>
              <a:t>that’s</a:t>
            </a:r>
            <a:endParaRPr lang="en-US" sz="2000" dirty="0">
              <a:latin typeface="Calisto MT" panose="02040603050505030304" pitchFamily="18" charset="0"/>
            </a:endParaRPr>
          </a:p>
          <a:p>
            <a:pPr marL="0" indent="0">
              <a:buNone/>
            </a:pPr>
            <a:endParaRPr lang="en-US" sz="2000" dirty="0">
              <a:solidFill>
                <a:srgbClr val="FF0000"/>
              </a:solidFill>
              <a:latin typeface="Calisto MT" panose="02040603050505030304" pitchFamily="18" charset="0"/>
            </a:endParaRPr>
          </a:p>
          <a:p>
            <a:pPr marL="0" indent="0">
              <a:buNone/>
            </a:pPr>
            <a:endParaRPr lang="en-US" sz="2000" dirty="0">
              <a:solidFill>
                <a:srgbClr val="FF0000"/>
              </a:solidFill>
              <a:latin typeface="Calisto MT" panose="02040603050505030304" pitchFamily="18" charset="0"/>
            </a:endParaRPr>
          </a:p>
          <a:p>
            <a:pPr marL="0" indent="0">
              <a:buNone/>
            </a:pPr>
            <a:r>
              <a:rPr lang="en-US" sz="2000" dirty="0">
                <a:solidFill>
                  <a:srgbClr val="FF0000"/>
                </a:solidFill>
                <a:latin typeface="Calisto MT" panose="02040603050505030304" pitchFamily="18" charset="0"/>
              </a:rPr>
              <a:t>	 Collaboration                        OR                          Cheating?</a:t>
            </a: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78</a:t>
            </a:fld>
            <a:endParaRPr lang="en-US" dirty="0"/>
          </a:p>
        </p:txBody>
      </p:sp>
      <p:sp>
        <p:nvSpPr>
          <p:cNvPr id="6" name="Rectangle 5">
            <a:extLst>
              <a:ext uri="{FF2B5EF4-FFF2-40B4-BE49-F238E27FC236}">
                <a16:creationId xmlns:a16="http://schemas.microsoft.com/office/drawing/2014/main" id="{6064C68C-C135-41F0-925B-7894AD7F01FE}"/>
              </a:ext>
            </a:extLst>
          </p:cNvPr>
          <p:cNvSpPr/>
          <p:nvPr/>
        </p:nvSpPr>
        <p:spPr>
          <a:xfrm>
            <a:off x="1600200" y="5105400"/>
            <a:ext cx="6858000" cy="369332"/>
          </a:xfrm>
          <a:prstGeom prst="rect">
            <a:avLst/>
          </a:prstGeom>
        </p:spPr>
        <p:txBody>
          <a:bodyPr wrap="square">
            <a:spAutoFit/>
          </a:bodyPr>
          <a:lstStyle/>
          <a:p>
            <a:r>
              <a:rPr lang="en-US" b="1" dirty="0">
                <a:solidFill>
                  <a:srgbClr val="FF0000"/>
                </a:solidFill>
                <a:latin typeface="Calisto MT" panose="02040603050505030304" pitchFamily="18" charset="0"/>
              </a:rPr>
              <a:t>Cheating</a:t>
            </a:r>
            <a:endParaRPr lang="en-US" b="1" dirty="0"/>
          </a:p>
        </p:txBody>
      </p:sp>
    </p:spTree>
    <p:extLst>
      <p:ext uri="{BB962C8B-B14F-4D97-AF65-F5344CB8AC3E}">
        <p14:creationId xmlns:p14="http://schemas.microsoft.com/office/powerpoint/2010/main" val="337557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or Cheating?</a:t>
            </a:r>
          </a:p>
        </p:txBody>
      </p:sp>
      <p:sp>
        <p:nvSpPr>
          <p:cNvPr id="3" name="Content Placeholder 2"/>
          <p:cNvSpPr>
            <a:spLocks noGrp="1"/>
          </p:cNvSpPr>
          <p:nvPr>
            <p:ph sz="quarter" idx="1"/>
          </p:nvPr>
        </p:nvSpPr>
        <p:spPr>
          <a:xfrm>
            <a:off x="497219" y="1524000"/>
            <a:ext cx="8213154" cy="2209800"/>
          </a:xfrm>
        </p:spPr>
        <p:txBody>
          <a:bodyPr>
            <a:noAutofit/>
          </a:bodyPr>
          <a:lstStyle/>
          <a:p>
            <a:r>
              <a:rPr lang="en-US" sz="2000" dirty="0">
                <a:latin typeface="Calisto MT" panose="02040603050505030304" pitchFamily="18" charset="0"/>
              </a:rPr>
              <a:t>When you copy your friend’s homework or maybe your roommate’s old homework, </a:t>
            </a:r>
            <a:r>
              <a:rPr lang="en-US" sz="2000" dirty="0">
                <a:solidFill>
                  <a:srgbClr val="FF0000"/>
                </a:solidFill>
                <a:latin typeface="Calisto MT" panose="02040603050505030304" pitchFamily="18" charset="0"/>
              </a:rPr>
              <a:t>that’s</a:t>
            </a:r>
          </a:p>
          <a:p>
            <a:pPr marL="0" indent="0">
              <a:buNone/>
            </a:pPr>
            <a:endParaRPr lang="en-US" sz="2000" dirty="0">
              <a:solidFill>
                <a:srgbClr val="FF0000"/>
              </a:solidFill>
              <a:latin typeface="Calisto MT" panose="02040603050505030304" pitchFamily="18" charset="0"/>
            </a:endParaRPr>
          </a:p>
          <a:p>
            <a:pPr marL="0" indent="0">
              <a:buNone/>
            </a:pPr>
            <a:endParaRPr lang="en-US" sz="2000" dirty="0">
              <a:solidFill>
                <a:srgbClr val="FF0000"/>
              </a:solidFill>
              <a:latin typeface="Calisto MT" panose="02040603050505030304" pitchFamily="18" charset="0"/>
            </a:endParaRPr>
          </a:p>
          <a:p>
            <a:pPr marL="0" indent="0">
              <a:buNone/>
            </a:pPr>
            <a:r>
              <a:rPr lang="en-US" sz="2000" dirty="0">
                <a:solidFill>
                  <a:srgbClr val="FF0000"/>
                </a:solidFill>
                <a:latin typeface="Calisto MT" panose="02040603050505030304" pitchFamily="18" charset="0"/>
              </a:rPr>
              <a:t>	Collaboration                        OR                          Cheating?</a:t>
            </a: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79</a:t>
            </a:fld>
            <a:endParaRPr lang="en-US" dirty="0"/>
          </a:p>
        </p:txBody>
      </p:sp>
      <p:sp>
        <p:nvSpPr>
          <p:cNvPr id="6" name="Rectangle 5">
            <a:extLst>
              <a:ext uri="{FF2B5EF4-FFF2-40B4-BE49-F238E27FC236}">
                <a16:creationId xmlns:a16="http://schemas.microsoft.com/office/drawing/2014/main" id="{5330134D-4FA1-4607-A427-67BF1E374732}"/>
              </a:ext>
            </a:extLst>
          </p:cNvPr>
          <p:cNvSpPr/>
          <p:nvPr/>
        </p:nvSpPr>
        <p:spPr>
          <a:xfrm>
            <a:off x="1752600" y="4964668"/>
            <a:ext cx="6477000" cy="369332"/>
          </a:xfrm>
          <a:prstGeom prst="rect">
            <a:avLst/>
          </a:prstGeom>
        </p:spPr>
        <p:txBody>
          <a:bodyPr wrap="square">
            <a:spAutoFit/>
          </a:bodyPr>
          <a:lstStyle/>
          <a:p>
            <a:r>
              <a:rPr lang="en-US" b="1" dirty="0">
                <a:solidFill>
                  <a:srgbClr val="FF0000"/>
                </a:solidFill>
                <a:latin typeface="Calisto MT" panose="02040603050505030304" pitchFamily="18" charset="0"/>
              </a:rPr>
              <a:t>Cheating</a:t>
            </a:r>
            <a:endParaRPr lang="en-US" b="1" dirty="0"/>
          </a:p>
        </p:txBody>
      </p:sp>
    </p:spTree>
    <p:extLst>
      <p:ext uri="{BB962C8B-B14F-4D97-AF65-F5344CB8AC3E}">
        <p14:creationId xmlns:p14="http://schemas.microsoft.com/office/powerpoint/2010/main" val="326233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C2A82E-ABAA-49AE-ACA7-183A1CEF9662}"/>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19F31A4F-0298-4E1A-B9B2-19723891FA3D}"/>
              </a:ext>
            </a:extLst>
          </p:cNvPr>
          <p:cNvSpPr>
            <a:spLocks noGrp="1"/>
          </p:cNvSpPr>
          <p:nvPr>
            <p:ph type="sldNum" sz="quarter" idx="12"/>
          </p:nvPr>
        </p:nvSpPr>
        <p:spPr/>
        <p:txBody>
          <a:bodyPr/>
          <a:lstStyle/>
          <a:p>
            <a:fld id="{99EB6A80-5F3A-48F8-9A6D-FBAB30EAD4DB}" type="slidenum">
              <a:rPr lang="en-US" smtClean="0"/>
              <a:pPr/>
              <a:t>8</a:t>
            </a:fld>
            <a:endParaRPr lang="en-US"/>
          </a:p>
        </p:txBody>
      </p:sp>
      <p:sp>
        <p:nvSpPr>
          <p:cNvPr id="5" name="Content Placeholder 2">
            <a:extLst>
              <a:ext uri="{FF2B5EF4-FFF2-40B4-BE49-F238E27FC236}">
                <a16:creationId xmlns:a16="http://schemas.microsoft.com/office/drawing/2014/main" id="{69CEEE01-AA93-4944-9B04-763E8C3B75F3}"/>
              </a:ext>
            </a:extLst>
          </p:cNvPr>
          <p:cNvSpPr txBox="1">
            <a:spLocks/>
          </p:cNvSpPr>
          <p:nvPr/>
        </p:nvSpPr>
        <p:spPr>
          <a:xfrm>
            <a:off x="489559" y="762000"/>
            <a:ext cx="8229600" cy="490696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altLang="zh-CN" sz="2800" dirty="0">
                <a:solidFill>
                  <a:srgbClr val="0070C0"/>
                </a:solidFill>
                <a:latin typeface="Calisto MT" pitchFamily="18" charset="0"/>
              </a:rPr>
              <a:t>Class</a:t>
            </a:r>
            <a:r>
              <a:rPr lang="zh-CN" altLang="en-US" sz="2800" dirty="0">
                <a:solidFill>
                  <a:srgbClr val="0070C0"/>
                </a:solidFill>
                <a:latin typeface="Calisto MT" pitchFamily="18" charset="0"/>
              </a:rPr>
              <a:t> </a:t>
            </a:r>
            <a:r>
              <a:rPr lang="en-US" sz="2800" dirty="0">
                <a:solidFill>
                  <a:srgbClr val="0070C0"/>
                </a:solidFill>
                <a:latin typeface="Calisto MT" pitchFamily="18" charset="0"/>
              </a:rPr>
              <a:t>TA:</a:t>
            </a:r>
            <a:r>
              <a:rPr lang="zh-CN" altLang="en-US" sz="2800" dirty="0">
                <a:solidFill>
                  <a:srgbClr val="0070C0"/>
                </a:solidFill>
                <a:latin typeface="Calisto MT" pitchFamily="18" charset="0"/>
              </a:rPr>
              <a:t> </a:t>
            </a:r>
            <a:r>
              <a:rPr lang="en-US" sz="2800" dirty="0">
                <a:latin typeface="Calisto MT" pitchFamily="18" charset="0"/>
              </a:rPr>
              <a:t> </a:t>
            </a:r>
          </a:p>
        </p:txBody>
      </p:sp>
    </p:spTree>
    <p:extLst>
      <p:ext uri="{BB962C8B-B14F-4D97-AF65-F5344CB8AC3E}">
        <p14:creationId xmlns:p14="http://schemas.microsoft.com/office/powerpoint/2010/main" val="1713560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or Cheating?</a:t>
            </a:r>
          </a:p>
        </p:txBody>
      </p:sp>
      <p:sp>
        <p:nvSpPr>
          <p:cNvPr id="3" name="Content Placeholder 2"/>
          <p:cNvSpPr>
            <a:spLocks noGrp="1"/>
          </p:cNvSpPr>
          <p:nvPr>
            <p:ph sz="quarter" idx="1"/>
          </p:nvPr>
        </p:nvSpPr>
        <p:spPr>
          <a:xfrm>
            <a:off x="497219" y="1524000"/>
            <a:ext cx="8213154" cy="2209800"/>
          </a:xfrm>
        </p:spPr>
        <p:txBody>
          <a:bodyPr>
            <a:noAutofit/>
          </a:bodyPr>
          <a:lstStyle/>
          <a:p>
            <a:r>
              <a:rPr lang="en-US" sz="2000" dirty="0">
                <a:latin typeface="Calisto MT" panose="02040603050505030304" pitchFamily="18" charset="0"/>
              </a:rPr>
              <a:t>Is splitting the parts of teamwork where only one member works on each part</a:t>
            </a:r>
          </a:p>
          <a:p>
            <a:endParaRPr lang="en-US" sz="2000" dirty="0">
              <a:solidFill>
                <a:srgbClr val="FF0000"/>
              </a:solidFill>
              <a:latin typeface="Calisto MT" panose="02040603050505030304" pitchFamily="18" charset="0"/>
            </a:endParaRPr>
          </a:p>
          <a:p>
            <a:pPr marL="0" indent="0">
              <a:buNone/>
            </a:pPr>
            <a:r>
              <a:rPr lang="en-US" sz="2000" dirty="0">
                <a:solidFill>
                  <a:srgbClr val="FF0000"/>
                </a:solidFill>
                <a:latin typeface="Calisto MT" panose="02040603050505030304" pitchFamily="18" charset="0"/>
              </a:rPr>
              <a:t>	Collaboration                        OR                          Cheating?</a:t>
            </a: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80</a:t>
            </a:fld>
            <a:endParaRPr lang="en-US" dirty="0"/>
          </a:p>
        </p:txBody>
      </p:sp>
      <p:sp>
        <p:nvSpPr>
          <p:cNvPr id="6" name="Rectangle 5">
            <a:extLst>
              <a:ext uri="{FF2B5EF4-FFF2-40B4-BE49-F238E27FC236}">
                <a16:creationId xmlns:a16="http://schemas.microsoft.com/office/drawing/2014/main" id="{7C8C7797-2554-471A-820E-970357EE5C2E}"/>
              </a:ext>
            </a:extLst>
          </p:cNvPr>
          <p:cNvSpPr/>
          <p:nvPr/>
        </p:nvSpPr>
        <p:spPr>
          <a:xfrm>
            <a:off x="1371600" y="4491077"/>
            <a:ext cx="7239000" cy="369332"/>
          </a:xfrm>
          <a:prstGeom prst="rect">
            <a:avLst/>
          </a:prstGeom>
        </p:spPr>
        <p:txBody>
          <a:bodyPr wrap="square">
            <a:spAutoFit/>
          </a:bodyPr>
          <a:lstStyle/>
          <a:p>
            <a:r>
              <a:rPr lang="en-US" b="1" dirty="0">
                <a:solidFill>
                  <a:srgbClr val="FF0000"/>
                </a:solidFill>
                <a:latin typeface="Calisto MT" panose="02040603050505030304" pitchFamily="18" charset="0"/>
              </a:rPr>
              <a:t>Cheating</a:t>
            </a:r>
            <a:endParaRPr lang="en-US" b="1" dirty="0"/>
          </a:p>
        </p:txBody>
      </p:sp>
    </p:spTree>
    <p:extLst>
      <p:ext uri="{BB962C8B-B14F-4D97-AF65-F5344CB8AC3E}">
        <p14:creationId xmlns:p14="http://schemas.microsoft.com/office/powerpoint/2010/main" val="128452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Shortcuts and cheating are hurting you</a:t>
            </a: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81</a:t>
            </a:fld>
            <a:endParaRPr lang="en-US" dirty="0"/>
          </a:p>
        </p:txBody>
      </p:sp>
      <p:sp>
        <p:nvSpPr>
          <p:cNvPr id="6" name="TextBox 5"/>
          <p:cNvSpPr txBox="1"/>
          <p:nvPr/>
        </p:nvSpPr>
        <p:spPr>
          <a:xfrm>
            <a:off x="1066800" y="1439386"/>
            <a:ext cx="7239000" cy="2677656"/>
          </a:xfrm>
          <a:prstGeom prst="rect">
            <a:avLst/>
          </a:prstGeom>
          <a:solidFill>
            <a:schemeClr val="accent2">
              <a:lumMod val="20000"/>
              <a:lumOff val="80000"/>
            </a:schemeClr>
          </a:solidFill>
        </p:spPr>
        <p:txBody>
          <a:bodyPr wrap="square" rtlCol="0">
            <a:spAutoFit/>
          </a:bodyPr>
          <a:lstStyle/>
          <a:p>
            <a:r>
              <a:rPr lang="en-US" sz="2800" dirty="0">
                <a:solidFill>
                  <a:srgbClr val="FF0000"/>
                </a:solidFill>
                <a:latin typeface="Calisto MT" panose="02040603050505030304" pitchFamily="18" charset="0"/>
              </a:rPr>
              <a:t>EXAMS are not collaborative! If you take shortcuts with preparation (i.e., </a:t>
            </a:r>
            <a:r>
              <a:rPr lang="en-US" sz="2800" dirty="0" err="1">
                <a:solidFill>
                  <a:srgbClr val="FF0000"/>
                </a:solidFill>
                <a:latin typeface="Calisto MT" panose="02040603050505030304" pitchFamily="18" charset="0"/>
              </a:rPr>
              <a:t>homeworks</a:t>
            </a:r>
            <a:r>
              <a:rPr lang="en-US" sz="2800" dirty="0">
                <a:solidFill>
                  <a:srgbClr val="FF0000"/>
                </a:solidFill>
                <a:latin typeface="Calisto MT" panose="02040603050505030304" pitchFamily="18" charset="0"/>
              </a:rPr>
              <a:t>, studying) then you create learning gaps that show up in the exams. </a:t>
            </a:r>
            <a:r>
              <a:rPr lang="en-US" sz="2800" b="1" dirty="0">
                <a:solidFill>
                  <a:srgbClr val="FF0000"/>
                </a:solidFill>
                <a:latin typeface="Calisto MT" panose="02040603050505030304" pitchFamily="18" charset="0"/>
              </a:rPr>
              <a:t>More important</a:t>
            </a:r>
            <a:r>
              <a:rPr lang="en-US" sz="2800" dirty="0">
                <a:solidFill>
                  <a:srgbClr val="FF0000"/>
                </a:solidFill>
                <a:latin typeface="Calisto MT" panose="02040603050505030304" pitchFamily="18" charset="0"/>
              </a:rPr>
              <a:t>: they will show up in subsequent courses and your job!</a:t>
            </a:r>
          </a:p>
        </p:txBody>
      </p:sp>
      <p:sp>
        <p:nvSpPr>
          <p:cNvPr id="7" name="TextBox 6"/>
          <p:cNvSpPr txBox="1"/>
          <p:nvPr/>
        </p:nvSpPr>
        <p:spPr>
          <a:xfrm>
            <a:off x="1066800" y="4267200"/>
            <a:ext cx="7355248" cy="1938992"/>
          </a:xfrm>
          <a:prstGeom prst="rect">
            <a:avLst/>
          </a:prstGeom>
          <a:solidFill>
            <a:srgbClr val="FFFF00"/>
          </a:solidFill>
          <a:ln>
            <a:solidFill>
              <a:srgbClr val="FF0000"/>
            </a:solidFill>
          </a:ln>
        </p:spPr>
        <p:txBody>
          <a:bodyPr wrap="square" rtlCol="0">
            <a:spAutoFit/>
          </a:bodyPr>
          <a:lstStyle/>
          <a:p>
            <a:r>
              <a:rPr lang="en-US" sz="2400" b="1" dirty="0">
                <a:latin typeface="Calisto MT" panose="02040603050505030304" pitchFamily="18" charset="0"/>
              </a:rPr>
              <a:t>Have control!</a:t>
            </a:r>
          </a:p>
          <a:p>
            <a:r>
              <a:rPr lang="en-US" sz="2400" b="1" dirty="0">
                <a:latin typeface="Calisto MT" panose="02040603050505030304" pitchFamily="18" charset="0"/>
              </a:rPr>
              <a:t>Be conscious of when collaboration turns into cheating. </a:t>
            </a:r>
          </a:p>
          <a:p>
            <a:r>
              <a:rPr lang="en-US" sz="2400" b="1" dirty="0">
                <a:latin typeface="Calisto MT" panose="02040603050505030304" pitchFamily="18" charset="0"/>
              </a:rPr>
              <a:t>Cheating won’t help you with learning or succeeding with exams!</a:t>
            </a:r>
          </a:p>
        </p:txBody>
      </p:sp>
    </p:spTree>
    <p:extLst>
      <p:ext uri="{BB962C8B-B14F-4D97-AF65-F5344CB8AC3E}">
        <p14:creationId xmlns:p14="http://schemas.microsoft.com/office/powerpoint/2010/main" val="121519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09800"/>
            <a:ext cx="8229600" cy="990600"/>
          </a:xfrm>
        </p:spPr>
        <p:txBody>
          <a:bodyPr>
            <a:normAutofit fontScale="90000"/>
          </a:bodyPr>
          <a:lstStyle/>
          <a:p>
            <a:pPr algn="ctr"/>
            <a:br>
              <a:rPr lang="en-US" dirty="0">
                <a:solidFill>
                  <a:srgbClr val="FF0000"/>
                </a:solidFill>
              </a:rPr>
            </a:br>
            <a:r>
              <a:rPr lang="en-US" dirty="0">
                <a:solidFill>
                  <a:srgbClr val="FF0000"/>
                </a:solidFill>
              </a:rPr>
              <a:t>College and sports are alike</a:t>
            </a: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82</a:t>
            </a:fld>
            <a:endParaRPr lang="en-US" dirty="0"/>
          </a:p>
        </p:txBody>
      </p:sp>
    </p:spTree>
    <p:extLst>
      <p:ext uri="{BB962C8B-B14F-4D97-AF65-F5344CB8AC3E}">
        <p14:creationId xmlns:p14="http://schemas.microsoft.com/office/powerpoint/2010/main" val="2210575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99FF230-4C05-4066-8694-DB9217B75E86}" type="slidenum">
              <a:rPr lang="en-US" dirty="0" smtClean="0"/>
              <a:pPr/>
              <a:t>83</a:t>
            </a:fld>
            <a:endParaRPr lang="en-US" dirty="0"/>
          </a:p>
        </p:txBody>
      </p:sp>
      <p:sp>
        <p:nvSpPr>
          <p:cNvPr id="5" name="Title 1"/>
          <p:cNvSpPr txBox="1">
            <a:spLocks/>
          </p:cNvSpPr>
          <p:nvPr/>
        </p:nvSpPr>
        <p:spPr>
          <a:xfrm>
            <a:off x="381000" y="466813"/>
            <a:ext cx="7772400" cy="701585"/>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r>
              <a:rPr lang="en-US" dirty="0"/>
              <a:t>What makes the player?</a:t>
            </a:r>
          </a:p>
        </p:txBody>
      </p:sp>
      <p:sp>
        <p:nvSpPr>
          <p:cNvPr id="6" name="Date Placeholder 3"/>
          <p:cNvSpPr>
            <a:spLocks noGrp="1"/>
          </p:cNvSpPr>
          <p:nvPr>
            <p:ph type="dt" sz="half" idx="10"/>
          </p:nvPr>
        </p:nvSpPr>
        <p:spPr>
          <a:xfrm>
            <a:off x="6400800" y="6355080"/>
            <a:ext cx="2286000" cy="365760"/>
          </a:xfrm>
        </p:spPr>
        <p:txBody>
          <a:bodyPr/>
          <a:lstStyle/>
          <a:p>
            <a:pPr>
              <a:defRPr/>
            </a:pPr>
            <a:fld id="{D1552C9A-90F7-482B-A07B-8677881F62D1}" type="datetime1">
              <a:rPr lang="en-US" smtClean="0"/>
              <a:pPr>
                <a:defRPr/>
              </a:pPr>
              <a:t>8/14/2023</a:t>
            </a:fld>
            <a:endParaRPr lang="en-US"/>
          </a:p>
        </p:txBody>
      </p:sp>
      <p:sp>
        <p:nvSpPr>
          <p:cNvPr id="7" name="Slide Number Placeholder 4"/>
          <p:cNvSpPr txBox="1">
            <a:spLocks/>
          </p:cNvSpPr>
          <p:nvPr/>
        </p:nvSpPr>
        <p:spPr>
          <a:xfrm>
            <a:off x="1101533" y="6246155"/>
            <a:ext cx="1219200" cy="365760"/>
          </a:xfrm>
          <a:prstGeom prst="rect">
            <a:avLst/>
          </a:prstGeom>
        </p:spPr>
        <p:txBody>
          <a:bodyPr vert="horz"/>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582AAD-7CDB-425C-856C-D179359A6386}" type="slidenum">
              <a:rPr lang="en-US" dirty="0" smtClean="0"/>
              <a:pPr>
                <a:defRPr/>
              </a:pPr>
              <a:t>83</a:t>
            </a:fld>
            <a:endParaRPr lang="en-US" dirty="0"/>
          </a:p>
        </p:txBody>
      </p:sp>
      <p:pic>
        <p:nvPicPr>
          <p:cNvPr id="8" name="Picture 2" descr="http://media.pennlive.com/patriot-news/photo/2012/08/11438896-stand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47" y="2040492"/>
            <a:ext cx="4254110" cy="3003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99752" y="1380439"/>
            <a:ext cx="1087157" cy="523220"/>
          </a:xfrm>
          <a:prstGeom prst="rect">
            <a:avLst/>
          </a:prstGeom>
          <a:noFill/>
        </p:spPr>
        <p:txBody>
          <a:bodyPr wrap="none" rtlCol="0">
            <a:spAutoFit/>
          </a:bodyPr>
          <a:lstStyle/>
          <a:p>
            <a:r>
              <a:rPr lang="en-US" sz="2800" dirty="0">
                <a:latin typeface="Calisto MT" panose="02040603050505030304" pitchFamily="18" charset="0"/>
              </a:rPr>
              <a:t>This? </a:t>
            </a:r>
          </a:p>
        </p:txBody>
      </p:sp>
      <p:sp>
        <p:nvSpPr>
          <p:cNvPr id="10" name="TextBox 9"/>
          <p:cNvSpPr txBox="1"/>
          <p:nvPr/>
        </p:nvSpPr>
        <p:spPr>
          <a:xfrm>
            <a:off x="4968415" y="1517272"/>
            <a:ext cx="817853" cy="523220"/>
          </a:xfrm>
          <a:prstGeom prst="rect">
            <a:avLst/>
          </a:prstGeom>
          <a:noFill/>
        </p:spPr>
        <p:txBody>
          <a:bodyPr wrap="none" rtlCol="0">
            <a:spAutoFit/>
          </a:bodyPr>
          <a:lstStyle/>
          <a:p>
            <a:r>
              <a:rPr lang="en-US" sz="2800" dirty="0">
                <a:latin typeface="Calisto MT" panose="02040603050505030304" pitchFamily="18" charset="0"/>
              </a:rPr>
              <a:t>OR </a:t>
            </a:r>
          </a:p>
        </p:txBody>
      </p:sp>
      <p:sp>
        <p:nvSpPr>
          <p:cNvPr id="11" name="TextBox 10"/>
          <p:cNvSpPr txBox="1"/>
          <p:nvPr/>
        </p:nvSpPr>
        <p:spPr>
          <a:xfrm>
            <a:off x="6539777" y="2373392"/>
            <a:ext cx="995785" cy="523220"/>
          </a:xfrm>
          <a:prstGeom prst="rect">
            <a:avLst/>
          </a:prstGeom>
          <a:noFill/>
        </p:spPr>
        <p:txBody>
          <a:bodyPr wrap="none" rtlCol="0">
            <a:spAutoFit/>
          </a:bodyPr>
          <a:lstStyle/>
          <a:p>
            <a:r>
              <a:rPr lang="en-US" sz="2800" dirty="0">
                <a:latin typeface="Calisto MT" panose="02040603050505030304" pitchFamily="18" charset="0"/>
              </a:rPr>
              <a:t>This?</a:t>
            </a:r>
          </a:p>
        </p:txBody>
      </p:sp>
      <p:pic>
        <p:nvPicPr>
          <p:cNvPr id="12" name="Picture 4" descr="http://media.jrn.com/images/b99290382z.1_20140613000813_000_gjl6kcg1.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1757" y="3130511"/>
            <a:ext cx="4160516" cy="299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84</a:t>
            </a:fld>
            <a:endParaRPr lang="en-US" dirty="0"/>
          </a:p>
        </p:txBody>
      </p:sp>
      <p:sp>
        <p:nvSpPr>
          <p:cNvPr id="6" name="Rectangle 5"/>
          <p:cNvSpPr/>
          <p:nvPr/>
        </p:nvSpPr>
        <p:spPr>
          <a:xfrm>
            <a:off x="4572000" y="314861"/>
            <a:ext cx="4324865" cy="1323439"/>
          </a:xfrm>
          <a:prstGeom prst="rect">
            <a:avLst/>
          </a:prstGeom>
        </p:spPr>
        <p:txBody>
          <a:bodyPr wrap="square">
            <a:spAutoFit/>
          </a:bodyPr>
          <a:lstStyle/>
          <a:p>
            <a:pPr algn="ctr"/>
            <a:r>
              <a:rPr lang="en-US" sz="4000" dirty="0">
                <a:solidFill>
                  <a:srgbClr val="FF0000"/>
                </a:solidFill>
                <a:latin typeface="+mj-lt"/>
              </a:rPr>
              <a:t>YOU GOT TO ‘PLAY BALL’!</a:t>
            </a:r>
          </a:p>
        </p:txBody>
      </p:sp>
      <p:pic>
        <p:nvPicPr>
          <p:cNvPr id="1030" name="Picture 6" descr="Image result for antetokounmpo scoring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06" y="1144465"/>
            <a:ext cx="4351671" cy="24369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81000" y="914400"/>
            <a:ext cx="1956754" cy="307777"/>
          </a:xfrm>
          <a:prstGeom prst="rect">
            <a:avLst/>
          </a:prstGeom>
          <a:noFill/>
        </p:spPr>
        <p:txBody>
          <a:bodyPr wrap="none" rtlCol="0">
            <a:spAutoFit/>
          </a:bodyPr>
          <a:lstStyle/>
          <a:p>
            <a:r>
              <a:rPr lang="en-US" sz="1400" dirty="0" err="1"/>
              <a:t>Giannis</a:t>
            </a:r>
            <a:r>
              <a:rPr lang="en-US" sz="1400" dirty="0"/>
              <a:t> </a:t>
            </a:r>
            <a:r>
              <a:rPr lang="en-US" sz="1400" dirty="0" err="1"/>
              <a:t>Antetokounmpo</a:t>
            </a:r>
            <a:endParaRPr lang="en-US" sz="1400" dirty="0"/>
          </a:p>
        </p:txBody>
      </p:sp>
      <p:pic>
        <p:nvPicPr>
          <p:cNvPr id="8" name="Picture 7">
            <a:extLst>
              <a:ext uri="{FF2B5EF4-FFF2-40B4-BE49-F238E27FC236}">
                <a16:creationId xmlns:a16="http://schemas.microsoft.com/office/drawing/2014/main" id="{1345157C-D850-4876-ABE9-2F1A32DE8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017" y="2667000"/>
            <a:ext cx="2464442" cy="3457575"/>
          </a:xfrm>
          <a:prstGeom prst="rect">
            <a:avLst/>
          </a:prstGeom>
        </p:spPr>
      </p:pic>
      <p:cxnSp>
        <p:nvCxnSpPr>
          <p:cNvPr id="10" name="Straight Arrow Connector 9">
            <a:extLst>
              <a:ext uri="{FF2B5EF4-FFF2-40B4-BE49-F238E27FC236}">
                <a16:creationId xmlns:a16="http://schemas.microsoft.com/office/drawing/2014/main" id="{230C37FD-13AE-4944-B92C-407E0F3D3C3F}"/>
              </a:ext>
            </a:extLst>
          </p:cNvPr>
          <p:cNvCxnSpPr>
            <a:cxnSpLocks/>
          </p:cNvCxnSpPr>
          <p:nvPr/>
        </p:nvCxnSpPr>
        <p:spPr>
          <a:xfrm flipH="1">
            <a:off x="4832997" y="1524000"/>
            <a:ext cx="1491603" cy="838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39D696-71F0-4AF0-8790-DB3B9B992FED}"/>
              </a:ext>
            </a:extLst>
          </p:cNvPr>
          <p:cNvSpPr/>
          <p:nvPr/>
        </p:nvSpPr>
        <p:spPr>
          <a:xfrm>
            <a:off x="1608328" y="4291916"/>
            <a:ext cx="4324865" cy="1323439"/>
          </a:xfrm>
          <a:prstGeom prst="rect">
            <a:avLst/>
          </a:prstGeom>
        </p:spPr>
        <p:txBody>
          <a:bodyPr wrap="square">
            <a:spAutoFit/>
          </a:bodyPr>
          <a:lstStyle/>
          <a:p>
            <a:pPr algn="ctr"/>
            <a:r>
              <a:rPr lang="en-US" sz="4000" dirty="0">
                <a:solidFill>
                  <a:srgbClr val="FF0000"/>
                </a:solidFill>
                <a:latin typeface="+mj-lt"/>
              </a:rPr>
              <a:t>Because THIS CAN’T HAPPEN!</a:t>
            </a:r>
          </a:p>
        </p:txBody>
      </p:sp>
      <p:cxnSp>
        <p:nvCxnSpPr>
          <p:cNvPr id="14" name="Straight Arrow Connector 13">
            <a:extLst>
              <a:ext uri="{FF2B5EF4-FFF2-40B4-BE49-F238E27FC236}">
                <a16:creationId xmlns:a16="http://schemas.microsoft.com/office/drawing/2014/main" id="{641651EF-4B12-4864-9484-23450CDCE591}"/>
              </a:ext>
            </a:extLst>
          </p:cNvPr>
          <p:cNvCxnSpPr/>
          <p:nvPr/>
        </p:nvCxnSpPr>
        <p:spPr>
          <a:xfrm>
            <a:off x="5486400" y="4648200"/>
            <a:ext cx="1146617" cy="533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30B3869-9289-4EA4-B384-431B16F03B2C}"/>
              </a:ext>
            </a:extLst>
          </p:cNvPr>
          <p:cNvSpPr/>
          <p:nvPr/>
        </p:nvSpPr>
        <p:spPr>
          <a:xfrm>
            <a:off x="990600" y="6095231"/>
            <a:ext cx="6781800" cy="246221"/>
          </a:xfrm>
          <a:prstGeom prst="rect">
            <a:avLst/>
          </a:prstGeom>
        </p:spPr>
        <p:txBody>
          <a:bodyPr wrap="square">
            <a:spAutoFit/>
          </a:bodyPr>
          <a:lstStyle/>
          <a:p>
            <a:r>
              <a:rPr lang="en-US" sz="1000" dirty="0"/>
              <a:t>http://www.mlmcpherson.com/blog-omde-603/lectures-and-constructivism-never-the-twain-shall-meet</a:t>
            </a:r>
          </a:p>
        </p:txBody>
      </p:sp>
    </p:spTree>
    <p:extLst>
      <p:ext uri="{BB962C8B-B14F-4D97-AF65-F5344CB8AC3E}">
        <p14:creationId xmlns:p14="http://schemas.microsoft.com/office/powerpoint/2010/main" val="1720122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alisto MT" panose="02040603050505030304" pitchFamily="18" charset="0"/>
              </a:rPr>
              <a:t>What </a:t>
            </a:r>
            <a:r>
              <a:rPr lang="en-US" b="1" dirty="0">
                <a:latin typeface="Calisto MT" panose="02040603050505030304" pitchFamily="18" charset="0"/>
              </a:rPr>
              <a:t>practice</a:t>
            </a:r>
            <a:r>
              <a:rPr lang="en-US" dirty="0">
                <a:latin typeface="Calisto MT" panose="02040603050505030304" pitchFamily="18" charset="0"/>
              </a:rPr>
              <a:t> </a:t>
            </a:r>
            <a:r>
              <a:rPr lang="en-US" b="1" dirty="0">
                <a:latin typeface="Calisto MT" panose="02040603050505030304" pitchFamily="18" charset="0"/>
              </a:rPr>
              <a:t>resources</a:t>
            </a:r>
            <a:r>
              <a:rPr lang="en-US" dirty="0">
                <a:latin typeface="Calisto MT" panose="02040603050505030304" pitchFamily="18" charset="0"/>
              </a:rPr>
              <a:t> do you have available?</a:t>
            </a:r>
            <a:endParaRPr lang="en-US" dirty="0"/>
          </a:p>
        </p:txBody>
      </p:sp>
      <p:sp>
        <p:nvSpPr>
          <p:cNvPr id="3" name="Content Placeholder 2"/>
          <p:cNvSpPr>
            <a:spLocks noGrp="1"/>
          </p:cNvSpPr>
          <p:nvPr>
            <p:ph sz="quarter" idx="1"/>
          </p:nvPr>
        </p:nvSpPr>
        <p:spPr>
          <a:xfrm>
            <a:off x="990600" y="1600200"/>
            <a:ext cx="7162800" cy="4101843"/>
          </a:xfrm>
        </p:spPr>
        <p:txBody>
          <a:bodyPr>
            <a:normAutofit fontScale="92500" lnSpcReduction="10000"/>
          </a:bodyPr>
          <a:lstStyle/>
          <a:p>
            <a:r>
              <a:rPr lang="en-US" dirty="0">
                <a:latin typeface="Calisto MT" panose="02040603050505030304" pitchFamily="18" charset="0"/>
              </a:rPr>
              <a:t>Examples in book and slides</a:t>
            </a:r>
          </a:p>
          <a:p>
            <a:r>
              <a:rPr lang="en-US" dirty="0">
                <a:latin typeface="Calisto MT" panose="02040603050505030304" pitchFamily="18" charset="0"/>
              </a:rPr>
              <a:t>Worksheet problems</a:t>
            </a:r>
          </a:p>
          <a:p>
            <a:r>
              <a:rPr lang="en-US" dirty="0">
                <a:latin typeface="Calisto MT" panose="02040603050505030304" pitchFamily="18" charset="0"/>
              </a:rPr>
              <a:t>Weekly review handouts</a:t>
            </a:r>
          </a:p>
          <a:p>
            <a:r>
              <a:rPr lang="en-US" dirty="0">
                <a:latin typeface="Calisto MT" panose="02040603050505030304" pitchFamily="18" charset="0"/>
              </a:rPr>
              <a:t>Practice problems on </a:t>
            </a:r>
            <a:r>
              <a:rPr lang="en-US" dirty="0" err="1">
                <a:latin typeface="Calisto MT" panose="02040603050505030304" pitchFamily="18" charset="0"/>
              </a:rPr>
              <a:t>PrairieLearn</a:t>
            </a:r>
            <a:endParaRPr lang="en-US" dirty="0">
              <a:latin typeface="Calisto MT" panose="02040603050505030304" pitchFamily="18" charset="0"/>
            </a:endParaRPr>
          </a:p>
          <a:p>
            <a:r>
              <a:rPr lang="en-US" dirty="0">
                <a:latin typeface="Calisto MT" panose="02040603050505030304" pitchFamily="18" charset="0"/>
              </a:rPr>
              <a:t>Weekly homework problems</a:t>
            </a:r>
          </a:p>
          <a:p>
            <a:r>
              <a:rPr lang="en-US" dirty="0">
                <a:latin typeface="Calisto MT" panose="02040603050505030304" pitchFamily="18" charset="0"/>
              </a:rPr>
              <a:t>Need more? </a:t>
            </a:r>
          </a:p>
          <a:p>
            <a:pPr lvl="3"/>
            <a:r>
              <a:rPr lang="en-US" sz="2400" dirty="0">
                <a:latin typeface="Calisto MT" panose="02040603050505030304" pitchFamily="18" charset="0"/>
              </a:rPr>
              <a:t>Internet is packed with materials from reliable resources such as University Statistics departments all over USA</a:t>
            </a:r>
          </a:p>
          <a:p>
            <a:pPr marL="594360" lvl="2" indent="0">
              <a:buNone/>
            </a:pPr>
            <a:endParaRPr lang="en-US" sz="2400" dirty="0">
              <a:latin typeface="Calisto MT" panose="02040603050505030304" pitchFamily="18" charset="0"/>
            </a:endParaRPr>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85</a:t>
            </a:fld>
            <a:endParaRPr lang="en-US" dirty="0"/>
          </a:p>
        </p:txBody>
      </p:sp>
    </p:spTree>
    <p:extLst>
      <p:ext uri="{BB962C8B-B14F-4D97-AF65-F5344CB8AC3E}">
        <p14:creationId xmlns:p14="http://schemas.microsoft.com/office/powerpoint/2010/main" val="36198824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Placeholder 5"/>
          <p:cNvSpPr>
            <a:spLocks noGrp="1"/>
          </p:cNvSpPr>
          <p:nvPr>
            <p:ph type="body" idx="1"/>
          </p:nvPr>
        </p:nvSpPr>
        <p:spPr>
          <a:xfrm>
            <a:off x="722313" y="2386012"/>
            <a:ext cx="6059487" cy="814388"/>
          </a:xfrm>
          <a:noFill/>
          <a:ln>
            <a:solidFill>
              <a:srgbClr val="00B050"/>
            </a:solidFill>
          </a:ln>
        </p:spPr>
        <p:txBody>
          <a:bodyPr>
            <a:normAutofit/>
          </a:bodyPr>
          <a:lstStyle/>
          <a:p>
            <a:r>
              <a:rPr lang="en-US" sz="4400" dirty="0">
                <a:solidFill>
                  <a:srgbClr val="FF0000"/>
                </a:solidFill>
                <a:latin typeface="+mj-lt"/>
                <a:ea typeface="ＭＳ Ｐゴシック" charset="0"/>
              </a:rPr>
              <a:t>Important reminder</a:t>
            </a:r>
          </a:p>
        </p:txBody>
      </p:sp>
      <p:sp>
        <p:nvSpPr>
          <p:cNvPr id="5837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7FB6D7-CA19-CF45-BEF1-9AE77756F070}" type="slidenum">
              <a:rPr lang="en-US" sz="1200" dirty="0">
                <a:solidFill>
                  <a:srgbClr val="898989"/>
                </a:solidFill>
                <a:latin typeface="Calibri" charset="0"/>
              </a:rPr>
              <a:pPr eaLnBrk="1" hangingPunct="1"/>
              <a:t>86</a:t>
            </a:fld>
            <a:endParaRPr lang="en-US" sz="1200" dirty="0">
              <a:solidFill>
                <a:srgbClr val="898989"/>
              </a:solidFill>
              <a:latin typeface="Calibri" charset="0"/>
            </a:endParaRPr>
          </a:p>
        </p:txBody>
      </p:sp>
    </p:spTree>
    <p:extLst>
      <p:ext uri="{BB962C8B-B14F-4D97-AF65-F5344CB8AC3E}">
        <p14:creationId xmlns:p14="http://schemas.microsoft.com/office/powerpoint/2010/main" val="37530623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Run &gt; Hide &gt; Fight</a:t>
            </a:r>
          </a:p>
        </p:txBody>
      </p:sp>
      <p:sp>
        <p:nvSpPr>
          <p:cNvPr id="5" name="Slide Number Placeholder 4"/>
          <p:cNvSpPr>
            <a:spLocks noGrp="1"/>
          </p:cNvSpPr>
          <p:nvPr>
            <p:ph type="sldNum" sz="quarter" idx="12"/>
          </p:nvPr>
        </p:nvSpPr>
        <p:spPr/>
        <p:txBody>
          <a:bodyPr/>
          <a:lstStyle/>
          <a:p>
            <a:pPr>
              <a:defRPr/>
            </a:pPr>
            <a:fld id="{4456D340-831A-4F4A-B254-F9CB1909DBDD}" type="slidenum">
              <a:rPr lang="en-US" dirty="0" smtClean="0"/>
              <a:pPr>
                <a:defRPr/>
              </a:pPr>
              <a:t>87</a:t>
            </a:fld>
            <a:endParaRPr lang="en-US" dirty="0"/>
          </a:p>
        </p:txBody>
      </p:sp>
      <p:sp>
        <p:nvSpPr>
          <p:cNvPr id="6" name="TextBox 5"/>
          <p:cNvSpPr txBox="1"/>
          <p:nvPr/>
        </p:nvSpPr>
        <p:spPr>
          <a:xfrm>
            <a:off x="342900" y="1257300"/>
            <a:ext cx="5460950" cy="461665"/>
          </a:xfrm>
          <a:prstGeom prst="rect">
            <a:avLst/>
          </a:prstGeom>
          <a:noFill/>
        </p:spPr>
        <p:txBody>
          <a:bodyPr wrap="none" rtlCol="0">
            <a:spAutoFit/>
          </a:bodyPr>
          <a:lstStyle/>
          <a:p>
            <a:r>
              <a:rPr lang="en-US" sz="2400" dirty="0"/>
              <a:t>Always be prepared for an emergency.</a:t>
            </a:r>
          </a:p>
        </p:txBody>
      </p:sp>
      <p:pic>
        <p:nvPicPr>
          <p:cNvPr id="7" name="Picture 6"/>
          <p:cNvPicPr>
            <a:picLocks noChangeAspect="1"/>
          </p:cNvPicPr>
          <p:nvPr/>
        </p:nvPicPr>
        <p:blipFill>
          <a:blip r:embed="rId2"/>
          <a:stretch>
            <a:fillRect/>
          </a:stretch>
        </p:blipFill>
        <p:spPr>
          <a:xfrm>
            <a:off x="514350" y="2501900"/>
            <a:ext cx="2273300" cy="2324100"/>
          </a:xfrm>
          <a:prstGeom prst="rect">
            <a:avLst/>
          </a:prstGeom>
        </p:spPr>
      </p:pic>
      <p:sp>
        <p:nvSpPr>
          <p:cNvPr id="8" name="TextBox 7"/>
          <p:cNvSpPr txBox="1"/>
          <p:nvPr/>
        </p:nvSpPr>
        <p:spPr>
          <a:xfrm>
            <a:off x="762000" y="2171700"/>
            <a:ext cx="749274" cy="461665"/>
          </a:xfrm>
          <a:prstGeom prst="rect">
            <a:avLst/>
          </a:prstGeom>
          <a:noFill/>
        </p:spPr>
        <p:txBody>
          <a:bodyPr wrap="none" rtlCol="0">
            <a:spAutoFit/>
          </a:bodyPr>
          <a:lstStyle/>
          <a:p>
            <a:r>
              <a:rPr lang="en-US" sz="2400" dirty="0"/>
              <a:t>Run</a:t>
            </a:r>
          </a:p>
        </p:txBody>
      </p:sp>
      <p:sp>
        <p:nvSpPr>
          <p:cNvPr id="9" name="TextBox 8"/>
          <p:cNvSpPr txBox="1"/>
          <p:nvPr/>
        </p:nvSpPr>
        <p:spPr>
          <a:xfrm>
            <a:off x="609600" y="4648200"/>
            <a:ext cx="2238113" cy="830997"/>
          </a:xfrm>
          <a:prstGeom prst="rect">
            <a:avLst/>
          </a:prstGeom>
          <a:noFill/>
        </p:spPr>
        <p:txBody>
          <a:bodyPr wrap="none" rtlCol="0">
            <a:spAutoFit/>
          </a:bodyPr>
          <a:lstStyle/>
          <a:p>
            <a:r>
              <a:rPr lang="en-US" sz="2400" dirty="0"/>
              <a:t>Leave the area</a:t>
            </a:r>
          </a:p>
          <a:p>
            <a:r>
              <a:rPr lang="en-US" sz="2400" dirty="0"/>
              <a:t>quickly</a:t>
            </a:r>
          </a:p>
        </p:txBody>
      </p:sp>
      <p:pic>
        <p:nvPicPr>
          <p:cNvPr id="10" name="Picture 9"/>
          <p:cNvPicPr>
            <a:picLocks noChangeAspect="1"/>
          </p:cNvPicPr>
          <p:nvPr/>
        </p:nvPicPr>
        <p:blipFill>
          <a:blip r:embed="rId3"/>
          <a:stretch>
            <a:fillRect/>
          </a:stretch>
        </p:blipFill>
        <p:spPr>
          <a:xfrm>
            <a:off x="3175000" y="2633365"/>
            <a:ext cx="2159000" cy="2197100"/>
          </a:xfrm>
          <a:prstGeom prst="rect">
            <a:avLst/>
          </a:prstGeom>
        </p:spPr>
      </p:pic>
      <p:sp>
        <p:nvSpPr>
          <p:cNvPr id="11" name="TextBox 10"/>
          <p:cNvSpPr txBox="1"/>
          <p:nvPr/>
        </p:nvSpPr>
        <p:spPr>
          <a:xfrm>
            <a:off x="3352800" y="2235200"/>
            <a:ext cx="817652" cy="461665"/>
          </a:xfrm>
          <a:prstGeom prst="rect">
            <a:avLst/>
          </a:prstGeom>
          <a:noFill/>
        </p:spPr>
        <p:txBody>
          <a:bodyPr wrap="none" rtlCol="0">
            <a:spAutoFit/>
          </a:bodyPr>
          <a:lstStyle/>
          <a:p>
            <a:r>
              <a:rPr lang="en-US" sz="2400" dirty="0"/>
              <a:t>Hide</a:t>
            </a:r>
          </a:p>
        </p:txBody>
      </p:sp>
      <p:sp>
        <p:nvSpPr>
          <p:cNvPr id="12" name="TextBox 11"/>
          <p:cNvSpPr txBox="1"/>
          <p:nvPr/>
        </p:nvSpPr>
        <p:spPr>
          <a:xfrm>
            <a:off x="3263900" y="4779665"/>
            <a:ext cx="2870648" cy="830997"/>
          </a:xfrm>
          <a:prstGeom prst="rect">
            <a:avLst/>
          </a:prstGeom>
          <a:noFill/>
        </p:spPr>
        <p:txBody>
          <a:bodyPr wrap="none" rtlCol="0">
            <a:spAutoFit/>
          </a:bodyPr>
          <a:lstStyle/>
          <a:p>
            <a:r>
              <a:rPr lang="en-US" sz="2400" dirty="0"/>
              <a:t>If you can’t run,</a:t>
            </a:r>
          </a:p>
          <a:p>
            <a:r>
              <a:rPr lang="en-US" sz="2400" dirty="0"/>
              <a:t>take shelter indoors</a:t>
            </a:r>
          </a:p>
        </p:txBody>
      </p:sp>
      <p:pic>
        <p:nvPicPr>
          <p:cNvPr id="13" name="Picture 12"/>
          <p:cNvPicPr>
            <a:picLocks noChangeAspect="1"/>
          </p:cNvPicPr>
          <p:nvPr/>
        </p:nvPicPr>
        <p:blipFill>
          <a:blip r:embed="rId4"/>
          <a:stretch>
            <a:fillRect/>
          </a:stretch>
        </p:blipFill>
        <p:spPr>
          <a:xfrm>
            <a:off x="5918200" y="2552700"/>
            <a:ext cx="2159000" cy="2247900"/>
          </a:xfrm>
          <a:prstGeom prst="rect">
            <a:avLst/>
          </a:prstGeom>
        </p:spPr>
      </p:pic>
      <p:sp>
        <p:nvSpPr>
          <p:cNvPr id="14" name="TextBox 13"/>
          <p:cNvSpPr txBox="1"/>
          <p:nvPr/>
        </p:nvSpPr>
        <p:spPr>
          <a:xfrm>
            <a:off x="6248400" y="2232967"/>
            <a:ext cx="877163" cy="461665"/>
          </a:xfrm>
          <a:prstGeom prst="rect">
            <a:avLst/>
          </a:prstGeom>
          <a:noFill/>
        </p:spPr>
        <p:txBody>
          <a:bodyPr wrap="none" rtlCol="0">
            <a:spAutoFit/>
          </a:bodyPr>
          <a:lstStyle/>
          <a:p>
            <a:r>
              <a:rPr lang="en-US" sz="2400" dirty="0"/>
              <a:t>Fight</a:t>
            </a:r>
          </a:p>
        </p:txBody>
      </p:sp>
      <p:sp>
        <p:nvSpPr>
          <p:cNvPr id="15" name="TextBox 14"/>
          <p:cNvSpPr txBox="1"/>
          <p:nvPr/>
        </p:nvSpPr>
        <p:spPr>
          <a:xfrm>
            <a:off x="6302260" y="4779665"/>
            <a:ext cx="1646605" cy="461665"/>
          </a:xfrm>
          <a:prstGeom prst="rect">
            <a:avLst/>
          </a:prstGeom>
          <a:noFill/>
        </p:spPr>
        <p:txBody>
          <a:bodyPr wrap="none" rtlCol="0">
            <a:spAutoFit/>
          </a:bodyPr>
          <a:lstStyle/>
          <a:p>
            <a:r>
              <a:rPr lang="en-US" sz="2400" dirty="0"/>
              <a:t>Last resort</a:t>
            </a:r>
          </a:p>
        </p:txBody>
      </p:sp>
    </p:spTree>
    <p:extLst>
      <p:ext uri="{BB962C8B-B14F-4D97-AF65-F5344CB8AC3E}">
        <p14:creationId xmlns:p14="http://schemas.microsoft.com/office/powerpoint/2010/main" val="23554609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Question time</a:t>
            </a:r>
            <a:endParaRPr lang="en-US" dirty="0"/>
          </a:p>
        </p:txBody>
      </p:sp>
      <p:sp>
        <p:nvSpPr>
          <p:cNvPr id="4" name="Date Placeholder 3"/>
          <p:cNvSpPr>
            <a:spLocks noGrp="1"/>
          </p:cNvSpPr>
          <p:nvPr>
            <p:ph type="dt" sz="half" idx="10"/>
          </p:nvPr>
        </p:nvSpPr>
        <p:spPr/>
        <p:txBody>
          <a:bodyPr/>
          <a:lstStyle/>
          <a:p>
            <a:fld id="{B30BE598-4210-4F15-8243-996F80AEE8AB}" type="datetime1">
              <a:rPr lang="en-US" smtClean="0"/>
              <a:pPr/>
              <a:t>8/14/2023</a:t>
            </a:fld>
            <a:endParaRPr lang="en-US"/>
          </a:p>
        </p:txBody>
      </p:sp>
      <p:sp>
        <p:nvSpPr>
          <p:cNvPr id="5" name="Slide Number Placeholder 4"/>
          <p:cNvSpPr>
            <a:spLocks noGrp="1"/>
          </p:cNvSpPr>
          <p:nvPr>
            <p:ph type="sldNum" sz="quarter" idx="12"/>
          </p:nvPr>
        </p:nvSpPr>
        <p:spPr/>
        <p:txBody>
          <a:bodyPr/>
          <a:lstStyle/>
          <a:p>
            <a:fld id="{99EB6A80-5F3A-48F8-9A6D-FBAB30EAD4DB}" type="slidenum">
              <a:rPr lang="en-US" dirty="0" smtClean="0"/>
              <a:pPr/>
              <a:t>88</a:t>
            </a:fld>
            <a:endParaRPr lang="en-US" dirty="0"/>
          </a:p>
        </p:txBody>
      </p:sp>
      <p:pic>
        <p:nvPicPr>
          <p:cNvPr id="2050" name="Picture 2" descr="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057400"/>
            <a:ext cx="208597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68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C2A82E-ABAA-49AE-ACA7-183A1CEF9662}"/>
              </a:ext>
            </a:extLst>
          </p:cNvPr>
          <p:cNvSpPr>
            <a:spLocks noGrp="1"/>
          </p:cNvSpPr>
          <p:nvPr>
            <p:ph type="dt" sz="half" idx="10"/>
          </p:nvPr>
        </p:nvSpPr>
        <p:spPr/>
        <p:txBody>
          <a:bodyPr/>
          <a:lstStyle/>
          <a:p>
            <a:fld id="{0065BAC6-0CF3-4AC9-B80B-7D6CFCFBC609}" type="datetime1">
              <a:rPr lang="en-US" smtClean="0"/>
              <a:pPr/>
              <a:t>8/14/2023</a:t>
            </a:fld>
            <a:endParaRPr lang="en-US"/>
          </a:p>
        </p:txBody>
      </p:sp>
      <p:sp>
        <p:nvSpPr>
          <p:cNvPr id="4" name="Slide Number Placeholder 3">
            <a:extLst>
              <a:ext uri="{FF2B5EF4-FFF2-40B4-BE49-F238E27FC236}">
                <a16:creationId xmlns:a16="http://schemas.microsoft.com/office/drawing/2014/main" id="{19F31A4F-0298-4E1A-B9B2-19723891FA3D}"/>
              </a:ext>
            </a:extLst>
          </p:cNvPr>
          <p:cNvSpPr>
            <a:spLocks noGrp="1"/>
          </p:cNvSpPr>
          <p:nvPr>
            <p:ph type="sldNum" sz="quarter" idx="12"/>
          </p:nvPr>
        </p:nvSpPr>
        <p:spPr/>
        <p:txBody>
          <a:bodyPr/>
          <a:lstStyle/>
          <a:p>
            <a:fld id="{99EB6A80-5F3A-48F8-9A6D-FBAB30EAD4DB}" type="slidenum">
              <a:rPr lang="en-US" smtClean="0"/>
              <a:pPr/>
              <a:t>9</a:t>
            </a:fld>
            <a:endParaRPr lang="en-US"/>
          </a:p>
        </p:txBody>
      </p:sp>
      <p:sp>
        <p:nvSpPr>
          <p:cNvPr id="5" name="Content Placeholder 2">
            <a:extLst>
              <a:ext uri="{FF2B5EF4-FFF2-40B4-BE49-F238E27FC236}">
                <a16:creationId xmlns:a16="http://schemas.microsoft.com/office/drawing/2014/main" id="{69CEEE01-AA93-4944-9B04-763E8C3B75F3}"/>
              </a:ext>
            </a:extLst>
          </p:cNvPr>
          <p:cNvSpPr txBox="1">
            <a:spLocks/>
          </p:cNvSpPr>
          <p:nvPr/>
        </p:nvSpPr>
        <p:spPr>
          <a:xfrm>
            <a:off x="489559" y="762000"/>
            <a:ext cx="8229600" cy="490696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altLang="zh-CN" sz="2800" dirty="0">
                <a:solidFill>
                  <a:srgbClr val="0070C0"/>
                </a:solidFill>
                <a:latin typeface="Calisto MT" pitchFamily="18" charset="0"/>
              </a:rPr>
              <a:t>Class</a:t>
            </a:r>
            <a:r>
              <a:rPr lang="zh-CN" altLang="en-US" sz="2800" dirty="0">
                <a:solidFill>
                  <a:srgbClr val="0070C0"/>
                </a:solidFill>
                <a:latin typeface="Calisto MT" pitchFamily="18" charset="0"/>
              </a:rPr>
              <a:t> </a:t>
            </a:r>
            <a:r>
              <a:rPr lang="en-US" sz="2800" dirty="0">
                <a:solidFill>
                  <a:srgbClr val="0070C0"/>
                </a:solidFill>
                <a:latin typeface="Calisto MT" pitchFamily="18" charset="0"/>
              </a:rPr>
              <a:t>TA:</a:t>
            </a:r>
            <a:r>
              <a:rPr lang="zh-CN" altLang="en-US" sz="2800" dirty="0">
                <a:solidFill>
                  <a:srgbClr val="0070C0"/>
                </a:solidFill>
                <a:latin typeface="Calisto MT" pitchFamily="18" charset="0"/>
              </a:rPr>
              <a:t> </a:t>
            </a:r>
            <a:r>
              <a:rPr lang="en-US" sz="2800" dirty="0">
                <a:latin typeface="Calisto MT" pitchFamily="18" charset="0"/>
              </a:rPr>
              <a:t> </a:t>
            </a:r>
          </a:p>
        </p:txBody>
      </p:sp>
    </p:spTree>
    <p:extLst>
      <p:ext uri="{BB962C8B-B14F-4D97-AF65-F5344CB8AC3E}">
        <p14:creationId xmlns:p14="http://schemas.microsoft.com/office/powerpoint/2010/main" val="402424735"/>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17137</TotalTime>
  <Words>4173</Words>
  <Application>Microsoft Office PowerPoint</Application>
  <PresentationFormat>On-screen Show (4:3)</PresentationFormat>
  <Paragraphs>688</Paragraphs>
  <Slides>88</Slides>
  <Notes>11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88</vt:i4>
      </vt:variant>
    </vt:vector>
  </HeadingPairs>
  <TitlesOfParts>
    <vt:vector size="103" baseType="lpstr">
      <vt:lpstr>Arial</vt:lpstr>
      <vt:lpstr>Bookman Old Style</vt:lpstr>
      <vt:lpstr>Calibri</vt:lpstr>
      <vt:lpstr>Calisto MT</vt:lpstr>
      <vt:lpstr>Comic Sans MS</vt:lpstr>
      <vt:lpstr>Franklin Gothic Book</vt:lpstr>
      <vt:lpstr>Georgia</vt:lpstr>
      <vt:lpstr>Gill Sans MT</vt:lpstr>
      <vt:lpstr>Times New Roman</vt:lpstr>
      <vt:lpstr>Wingdings</vt:lpstr>
      <vt:lpstr>Wingdings 3</vt:lpstr>
      <vt:lpstr>Custom Design</vt:lpstr>
      <vt:lpstr>1_Custom Design</vt:lpstr>
      <vt:lpstr>2_Custom Design</vt:lpstr>
      <vt:lpstr>Origin</vt:lpstr>
      <vt:lpstr>WELCOME TO  CEE 202</vt:lpstr>
      <vt:lpstr>CEE 202 Engineering Risk and Uncertainty</vt:lpstr>
      <vt:lpstr>Canvas</vt:lpstr>
      <vt:lpstr>Prairie Learn</vt:lpstr>
      <vt:lpstr>Today’s plan</vt:lpstr>
      <vt:lpstr>PowerPoint Presentation</vt:lpstr>
      <vt:lpstr>PowerPoint Presentation</vt:lpstr>
      <vt:lpstr>PowerPoint Presentation</vt:lpstr>
      <vt:lpstr>PowerPoint Presentation</vt:lpstr>
      <vt:lpstr>PowerPoint Presentation</vt:lpstr>
      <vt:lpstr>PowerPoint Presentation</vt:lpstr>
      <vt:lpstr>Why should you care about statistics?</vt:lpstr>
      <vt:lpstr>Applications of Probability and Statistics in Civil Engineering</vt:lpstr>
      <vt:lpstr>Structural Engineering</vt:lpstr>
      <vt:lpstr>Structural Engineering </vt:lpstr>
      <vt:lpstr>Environmental Engineering</vt:lpstr>
      <vt:lpstr>Transportation Engineering</vt:lpstr>
      <vt:lpstr>Geotechnical Engineering</vt:lpstr>
      <vt:lpstr>Hydrology</vt:lpstr>
      <vt:lpstr>About integrating computational thinking in our classes</vt:lpstr>
      <vt:lpstr>Why should you care about computational thinking?</vt:lpstr>
      <vt:lpstr>(That’s what an algorithm looks like)</vt:lpstr>
      <vt:lpstr>How about AI chatbots?</vt:lpstr>
      <vt:lpstr>A recent exchange with ChatGPT (July 31, 2023, v. 3.5)</vt:lpstr>
      <vt:lpstr>A recent exchange with ChatGPT</vt:lpstr>
      <vt:lpstr>A recent exchange with ChatGPT</vt:lpstr>
      <vt:lpstr>A recent exchange with ChatGPT</vt:lpstr>
      <vt:lpstr>A recent exchange with ChatGPT</vt:lpstr>
      <vt:lpstr>PowerPoint Presentation</vt:lpstr>
      <vt:lpstr>So, how about AI chatbots?</vt:lpstr>
      <vt:lpstr>So, what do we do about AI chatbots?</vt:lpstr>
      <vt:lpstr>PowerPoint Presentation</vt:lpstr>
      <vt:lpstr>CEE202: An early stepping stone for CEEs</vt:lpstr>
      <vt:lpstr>PowerPoint Presentation</vt:lpstr>
      <vt:lpstr>“Deterministic”                    (Merriam-Webster)</vt:lpstr>
      <vt:lpstr>PowerPoint Presentation</vt:lpstr>
      <vt:lpstr>Probabilistic science</vt:lpstr>
      <vt:lpstr>Form of probability questions</vt:lpstr>
      <vt:lpstr>Definition: Risk</vt:lpstr>
      <vt:lpstr>Risk</vt:lpstr>
      <vt:lpstr>Risk Based Design</vt:lpstr>
      <vt:lpstr>Examples of things that can go wrong</vt:lpstr>
      <vt:lpstr>Uncertainty</vt:lpstr>
      <vt:lpstr>Uncertainty and Engineers </vt:lpstr>
      <vt:lpstr>PowerPoint Presentation</vt:lpstr>
      <vt:lpstr>Communication</vt:lpstr>
      <vt:lpstr>Graded materials (other than exams) and their due days (Note the weekly pattern!)</vt:lpstr>
      <vt:lpstr>Class becomes easy when you…</vt:lpstr>
      <vt:lpstr>PowerPoint Presentation</vt:lpstr>
      <vt:lpstr>PowerPoint Presentation</vt:lpstr>
      <vt:lpstr>PowerPoint Presentation</vt:lpstr>
      <vt:lpstr>In-class worksheets</vt:lpstr>
      <vt:lpstr>Important</vt:lpstr>
      <vt:lpstr>Team Project</vt:lpstr>
      <vt:lpstr>Computations</vt:lpstr>
      <vt:lpstr>Computations</vt:lpstr>
      <vt:lpstr>Programming language</vt:lpstr>
      <vt:lpstr>Exams </vt:lpstr>
      <vt:lpstr>Office hours </vt:lpstr>
      <vt:lpstr>Why we have teams</vt:lpstr>
      <vt:lpstr>(more) Why teams? (and other class features)</vt:lpstr>
      <vt:lpstr>PowerPoint Presentation</vt:lpstr>
      <vt:lpstr>PowerPoint Presentation</vt:lpstr>
      <vt:lpstr>Grade weights</vt:lpstr>
      <vt:lpstr>Class approach to teaching probability and statistics</vt:lpstr>
      <vt:lpstr>What is the pace of the class?</vt:lpstr>
      <vt:lpstr>PowerPoint Presentation</vt:lpstr>
      <vt:lpstr>PowerPoint Presentation</vt:lpstr>
      <vt:lpstr>Teaching Philosophy – Student - centered</vt:lpstr>
      <vt:lpstr>In fewer words?</vt:lpstr>
      <vt:lpstr>PowerPoint Presentation</vt:lpstr>
      <vt:lpstr>Instructors often hear: “I hear probability and stats are not relevant to me as a CEE!”</vt:lpstr>
      <vt:lpstr>More productive frames of mind</vt:lpstr>
      <vt:lpstr>You can succeed in this class easily</vt:lpstr>
      <vt:lpstr>You can definitely succeed in this class!</vt:lpstr>
      <vt:lpstr>Collaboration or Cheating?</vt:lpstr>
      <vt:lpstr>Collaboration or Cheating?</vt:lpstr>
      <vt:lpstr>Collaboration or Cheating?</vt:lpstr>
      <vt:lpstr>Collaboration or Cheating?</vt:lpstr>
      <vt:lpstr>Collaboration or Cheating?</vt:lpstr>
      <vt:lpstr>Shortcuts and cheating are hurting you</vt:lpstr>
      <vt:lpstr> College and sports are alike</vt:lpstr>
      <vt:lpstr>PowerPoint Presentation</vt:lpstr>
      <vt:lpstr>PowerPoint Presentation</vt:lpstr>
      <vt:lpstr>What practice resources do you have available?</vt:lpstr>
      <vt:lpstr>PowerPoint Presentation</vt:lpstr>
      <vt:lpstr>Safety: Run &gt; Hide &gt; Fight</vt:lpstr>
      <vt:lpstr>Question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sotiria koloutsou</dc:creator>
  <cp:lastModifiedBy>Koloutsou-Vakakis, Sotiria</cp:lastModifiedBy>
  <cp:revision>665</cp:revision>
  <cp:lastPrinted>2023-07-28T20:04:41Z</cp:lastPrinted>
  <dcterms:created xsi:type="dcterms:W3CDTF">2010-01-11T06:57:29Z</dcterms:created>
  <dcterms:modified xsi:type="dcterms:W3CDTF">2023-08-14T20:01:59Z</dcterms:modified>
</cp:coreProperties>
</file>